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370" r:id="rId2"/>
    <p:sldId id="275" r:id="rId3"/>
    <p:sldId id="295" r:id="rId4"/>
    <p:sldId id="368" r:id="rId5"/>
    <p:sldId id="369" r:id="rId6"/>
    <p:sldId id="298" r:id="rId7"/>
    <p:sldId id="302" r:id="rId8"/>
    <p:sldId id="303" r:id="rId9"/>
    <p:sldId id="362" r:id="rId10"/>
    <p:sldId id="359" r:id="rId11"/>
    <p:sldId id="323" r:id="rId12"/>
    <p:sldId id="316" r:id="rId13"/>
    <p:sldId id="305" r:id="rId14"/>
    <p:sldId id="328" r:id="rId15"/>
    <p:sldId id="294" r:id="rId16"/>
  </p:sldIdLst>
  <p:sldSz cx="9144000" cy="6858000" type="screen4x3"/>
  <p:notesSz cx="7315200" cy="9601200"/>
  <p:custDataLst>
    <p:tags r:id="rId19"/>
  </p:custDataLst>
  <p:defaultTextStyle>
    <a:defPPr>
      <a:defRPr lang="en-US"/>
    </a:defPPr>
    <a:lvl1pPr algn="ctr" rtl="0" fontAlgn="base">
      <a:spcBef>
        <a:spcPct val="0"/>
      </a:spcBef>
      <a:spcAft>
        <a:spcPct val="0"/>
      </a:spcAft>
      <a:defRPr b="1" kern="1200">
        <a:solidFill>
          <a:schemeClr val="tx1"/>
        </a:solidFill>
        <a:latin typeface="Arial" charset="0"/>
        <a:ea typeface="+mn-ea"/>
        <a:cs typeface="Times New Roman" pitchFamily="18" charset="0"/>
      </a:defRPr>
    </a:lvl1pPr>
    <a:lvl2pPr marL="457200" algn="ctr" rtl="0" fontAlgn="base">
      <a:spcBef>
        <a:spcPct val="0"/>
      </a:spcBef>
      <a:spcAft>
        <a:spcPct val="0"/>
      </a:spcAft>
      <a:defRPr b="1" kern="1200">
        <a:solidFill>
          <a:schemeClr val="tx1"/>
        </a:solidFill>
        <a:latin typeface="Arial" charset="0"/>
        <a:ea typeface="+mn-ea"/>
        <a:cs typeface="Times New Roman" pitchFamily="18" charset="0"/>
      </a:defRPr>
    </a:lvl2pPr>
    <a:lvl3pPr marL="914400" algn="ctr" rtl="0" fontAlgn="base">
      <a:spcBef>
        <a:spcPct val="0"/>
      </a:spcBef>
      <a:spcAft>
        <a:spcPct val="0"/>
      </a:spcAft>
      <a:defRPr b="1" kern="1200">
        <a:solidFill>
          <a:schemeClr val="tx1"/>
        </a:solidFill>
        <a:latin typeface="Arial" charset="0"/>
        <a:ea typeface="+mn-ea"/>
        <a:cs typeface="Times New Roman" pitchFamily="18" charset="0"/>
      </a:defRPr>
    </a:lvl3pPr>
    <a:lvl4pPr marL="1371600" algn="ctr" rtl="0" fontAlgn="base">
      <a:spcBef>
        <a:spcPct val="0"/>
      </a:spcBef>
      <a:spcAft>
        <a:spcPct val="0"/>
      </a:spcAft>
      <a:defRPr b="1" kern="1200">
        <a:solidFill>
          <a:schemeClr val="tx1"/>
        </a:solidFill>
        <a:latin typeface="Arial" charset="0"/>
        <a:ea typeface="+mn-ea"/>
        <a:cs typeface="Times New Roman" pitchFamily="18" charset="0"/>
      </a:defRPr>
    </a:lvl4pPr>
    <a:lvl5pPr marL="1828800" algn="ctr" rtl="0" fontAlgn="base">
      <a:spcBef>
        <a:spcPct val="0"/>
      </a:spcBef>
      <a:spcAft>
        <a:spcPct val="0"/>
      </a:spcAft>
      <a:defRPr b="1" kern="1200">
        <a:solidFill>
          <a:schemeClr val="tx1"/>
        </a:solidFill>
        <a:latin typeface="Arial" charset="0"/>
        <a:ea typeface="+mn-ea"/>
        <a:cs typeface="Times New Roman" pitchFamily="18" charset="0"/>
      </a:defRPr>
    </a:lvl5pPr>
    <a:lvl6pPr marL="2286000" algn="l" defTabSz="914400" rtl="0" eaLnBrk="1" latinLnBrk="0" hangingPunct="1">
      <a:defRPr b="1" kern="1200">
        <a:solidFill>
          <a:schemeClr val="tx1"/>
        </a:solidFill>
        <a:latin typeface="Arial" charset="0"/>
        <a:ea typeface="+mn-ea"/>
        <a:cs typeface="Times New Roman" pitchFamily="18" charset="0"/>
      </a:defRPr>
    </a:lvl6pPr>
    <a:lvl7pPr marL="2743200" algn="l" defTabSz="914400" rtl="0" eaLnBrk="1" latinLnBrk="0" hangingPunct="1">
      <a:defRPr b="1" kern="1200">
        <a:solidFill>
          <a:schemeClr val="tx1"/>
        </a:solidFill>
        <a:latin typeface="Arial" charset="0"/>
        <a:ea typeface="+mn-ea"/>
        <a:cs typeface="Times New Roman" pitchFamily="18" charset="0"/>
      </a:defRPr>
    </a:lvl7pPr>
    <a:lvl8pPr marL="3200400" algn="l" defTabSz="914400" rtl="0" eaLnBrk="1" latinLnBrk="0" hangingPunct="1">
      <a:defRPr b="1" kern="1200">
        <a:solidFill>
          <a:schemeClr val="tx1"/>
        </a:solidFill>
        <a:latin typeface="Arial" charset="0"/>
        <a:ea typeface="+mn-ea"/>
        <a:cs typeface="Times New Roman" pitchFamily="18" charset="0"/>
      </a:defRPr>
    </a:lvl8pPr>
    <a:lvl9pPr marL="3657600" algn="l" defTabSz="914400" rtl="0" eaLnBrk="1" latinLnBrk="0" hangingPunct="1">
      <a:defRPr b="1"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4E0F"/>
    <a:srgbClr val="EC741B"/>
    <a:srgbClr val="F7921E"/>
    <a:srgbClr val="5DD1AD"/>
    <a:srgbClr val="FFFF99"/>
    <a:srgbClr val="FF3300"/>
    <a:srgbClr val="FFFFFF"/>
    <a:srgbClr val="A8BAC8"/>
    <a:srgbClr val="588AA8"/>
    <a:srgbClr val="481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81714" autoAdjust="0"/>
  </p:normalViewPr>
  <p:slideViewPr>
    <p:cSldViewPr snapToGrid="0">
      <p:cViewPr varScale="1">
        <p:scale>
          <a:sx n="93" d="100"/>
          <a:sy n="93" d="100"/>
        </p:scale>
        <p:origin x="-1128" y="-90"/>
      </p:cViewPr>
      <p:guideLst>
        <p:guide orient="horz" pos="2160"/>
        <p:guide pos="571"/>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3" d="100"/>
          <a:sy n="93" d="100"/>
        </p:scale>
        <p:origin x="-261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1" tIns="47370" rIns="94741" bIns="47370" numCol="1" anchor="t" anchorCtr="0" compatLnSpc="1">
            <a:prstTxWarp prst="textNoShape">
              <a:avLst/>
            </a:prstTxWarp>
          </a:bodyPr>
          <a:lstStyle>
            <a:lvl1pPr algn="l" defTabSz="947738">
              <a:defRPr sz="1200" b="0">
                <a:cs typeface="+mn-cs"/>
              </a:defRPr>
            </a:lvl1pPr>
          </a:lstStyle>
          <a:p>
            <a:pPr>
              <a:defRPr/>
            </a:pPr>
            <a:endParaRPr lang="en-US" altLang="en-US"/>
          </a:p>
        </p:txBody>
      </p:sp>
      <p:sp>
        <p:nvSpPr>
          <p:cNvPr id="9523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1" tIns="47370" rIns="94741" bIns="47370" numCol="1" anchor="t" anchorCtr="0" compatLnSpc="1">
            <a:prstTxWarp prst="textNoShape">
              <a:avLst/>
            </a:prstTxWarp>
          </a:bodyPr>
          <a:lstStyle>
            <a:lvl1pPr algn="r" defTabSz="947738">
              <a:defRPr sz="1200" b="0">
                <a:cs typeface="+mn-cs"/>
              </a:defRPr>
            </a:lvl1pPr>
          </a:lstStyle>
          <a:p>
            <a:pPr>
              <a:defRPr/>
            </a:pPr>
            <a:endParaRPr lang="en-US" altLang="en-US"/>
          </a:p>
        </p:txBody>
      </p:sp>
      <p:sp>
        <p:nvSpPr>
          <p:cNvPr id="9523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1" tIns="47370" rIns="94741" bIns="47370" numCol="1" anchor="b" anchorCtr="0" compatLnSpc="1">
            <a:prstTxWarp prst="textNoShape">
              <a:avLst/>
            </a:prstTxWarp>
          </a:bodyPr>
          <a:lstStyle>
            <a:lvl1pPr algn="l" defTabSz="947738">
              <a:defRPr sz="1200" b="0">
                <a:cs typeface="+mn-cs"/>
              </a:defRPr>
            </a:lvl1pPr>
          </a:lstStyle>
          <a:p>
            <a:pPr>
              <a:defRPr/>
            </a:pPr>
            <a:endParaRPr lang="en-US" altLang="en-US"/>
          </a:p>
        </p:txBody>
      </p:sp>
      <p:sp>
        <p:nvSpPr>
          <p:cNvPr id="9523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1" tIns="47370" rIns="94741" bIns="47370" numCol="1" anchor="b" anchorCtr="0" compatLnSpc="1">
            <a:prstTxWarp prst="textNoShape">
              <a:avLst/>
            </a:prstTxWarp>
          </a:bodyPr>
          <a:lstStyle>
            <a:lvl1pPr algn="r" defTabSz="947738">
              <a:defRPr sz="1200" b="0">
                <a:cs typeface="+mn-cs"/>
              </a:defRPr>
            </a:lvl1pPr>
          </a:lstStyle>
          <a:p>
            <a:pPr>
              <a:defRPr/>
            </a:pPr>
            <a:fld id="{8E78649F-F9AC-4B93-8A42-55558B6B4D6D}" type="slidenum">
              <a:rPr lang="en-US" altLang="en-US"/>
              <a:pPr>
                <a:defRPr/>
              </a:pPr>
              <a:t>‹#›</a:t>
            </a:fld>
            <a:endParaRPr lang="en-US" altLang="en-US"/>
          </a:p>
        </p:txBody>
      </p:sp>
    </p:spTree>
    <p:extLst>
      <p:ext uri="{BB962C8B-B14F-4D97-AF65-F5344CB8AC3E}">
        <p14:creationId xmlns:p14="http://schemas.microsoft.com/office/powerpoint/2010/main" val="30244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algn="l" defTabSz="966788">
              <a:defRPr sz="1200" b="0">
                <a:cs typeface="+mn-cs"/>
              </a:defRPr>
            </a:lvl1pPr>
          </a:lstStyle>
          <a:p>
            <a:pPr>
              <a:defRPr/>
            </a:pPr>
            <a:endParaRPr lang="en-US" altLang="en-US"/>
          </a:p>
        </p:txBody>
      </p:sp>
      <p:sp>
        <p:nvSpPr>
          <p:cNvPr id="32771"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lvl1pPr algn="r" defTabSz="966788">
              <a:defRPr sz="1200" b="0">
                <a:cs typeface="+mn-cs"/>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731838" y="4559300"/>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2774"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algn="l" defTabSz="966788">
              <a:defRPr sz="1200" b="0">
                <a:cs typeface="+mn-cs"/>
              </a:defRPr>
            </a:lvl1pPr>
          </a:lstStyle>
          <a:p>
            <a:pPr>
              <a:defRPr/>
            </a:pPr>
            <a:endParaRPr lang="en-US" altLang="en-US"/>
          </a:p>
        </p:txBody>
      </p:sp>
      <p:sp>
        <p:nvSpPr>
          <p:cNvPr id="32775"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5" tIns="48328" rIns="96655" bIns="48328" numCol="1" anchor="b" anchorCtr="0" compatLnSpc="1">
            <a:prstTxWarp prst="textNoShape">
              <a:avLst/>
            </a:prstTxWarp>
          </a:bodyPr>
          <a:lstStyle>
            <a:lvl1pPr algn="r" defTabSz="966788">
              <a:defRPr sz="1200" b="0">
                <a:cs typeface="+mn-cs"/>
              </a:defRPr>
            </a:lvl1pPr>
          </a:lstStyle>
          <a:p>
            <a:pPr>
              <a:defRPr/>
            </a:pPr>
            <a:fld id="{B4E26969-477E-49A2-9903-1C93EF7FC1C9}" type="slidenum">
              <a:rPr lang="en-US" altLang="en-US"/>
              <a:pPr>
                <a:defRPr/>
              </a:pPr>
              <a:t>‹#›</a:t>
            </a:fld>
            <a:endParaRPr lang="en-US" altLang="en-US"/>
          </a:p>
        </p:txBody>
      </p:sp>
    </p:spTree>
    <p:extLst>
      <p:ext uri="{BB962C8B-B14F-4D97-AF65-F5344CB8AC3E}">
        <p14:creationId xmlns:p14="http://schemas.microsoft.com/office/powerpoint/2010/main" val="21946986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7D22E-2FCF-4181-8686-08BDCDF94062}" type="slidenum">
              <a:rPr lang="en-US" smtClean="0"/>
              <a:pPr/>
              <a:t>1</a:t>
            </a:fld>
            <a:endParaRPr lang="en-US"/>
          </a:p>
        </p:txBody>
      </p:sp>
    </p:spTree>
    <p:extLst>
      <p:ext uri="{BB962C8B-B14F-4D97-AF65-F5344CB8AC3E}">
        <p14:creationId xmlns:p14="http://schemas.microsoft.com/office/powerpoint/2010/main" val="331451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19C78-EA7E-4E55-B3E5-D177CF179D43}" type="slidenum">
              <a:rPr lang="fr-FR" altLang="en-US"/>
              <a:pPr/>
              <a:t>10</a:t>
            </a:fld>
            <a:endParaRPr lang="fr-FR" alt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xfrm>
            <a:off x="975247" y="4560570"/>
            <a:ext cx="5364709" cy="4320540"/>
          </a:xfrm>
        </p:spPr>
        <p:txBody>
          <a:bodyPr/>
          <a:lstStyle/>
          <a:p>
            <a:pPr eaLnBrk="1" hangingPunct="1"/>
            <a:r>
              <a:rPr lang="en-US" altLang="en-US" dirty="0" smtClean="0"/>
              <a:t>In</a:t>
            </a:r>
            <a:r>
              <a:rPr lang="en-US" altLang="en-US" baseline="0" dirty="0" smtClean="0"/>
              <a:t> addition to looking a time current curves a fused system must also compare the branch fuse’s clearing I-squared-T to the main fuse’s Melting  I-squared-T to ensure that the branch fuse will clear a fault before the upstream fuse melts. </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9178F44-6DEA-44BD-A11A-1AC3B6C54E91}" type="slidenum">
              <a:rPr lang="en-US" altLang="en-US" smtClean="0">
                <a:cs typeface="Times New Roman" pitchFamily="18" charset="0"/>
              </a:rPr>
              <a:pPr algn="r" eaLnBrk="1" hangingPunct="1">
                <a:spcBef>
                  <a:spcPct val="0"/>
                </a:spcBef>
              </a:pPr>
              <a:t>11</a:t>
            </a:fld>
            <a:endParaRPr lang="en-US" altLang="en-US" smtClean="0">
              <a:cs typeface="Times New Roman" pitchFamily="18" charset="0"/>
            </a:endParaRPr>
          </a:p>
        </p:txBody>
      </p:sp>
      <p:sp>
        <p:nvSpPr>
          <p:cNvPr id="34819" name="Rectangle 2"/>
          <p:cNvSpPr>
            <a:spLocks noChangeArrowheads="1"/>
          </p:cNvSpPr>
          <p:nvPr/>
        </p:nvSpPr>
        <p:spPr bwMode="auto">
          <a:xfrm>
            <a:off x="4144963" y="7938"/>
            <a:ext cx="3186112"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0" name="Rectangle 3"/>
          <p:cNvSpPr>
            <a:spLocks noChangeArrowheads="1"/>
          </p:cNvSpPr>
          <p:nvPr/>
        </p:nvSpPr>
        <p:spPr bwMode="auto">
          <a:xfrm>
            <a:off x="4144963" y="9110663"/>
            <a:ext cx="3186112"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b="0" i="1">
                <a:latin typeface="Times New Roman" pitchFamily="18" charset="0"/>
              </a:rPr>
              <a:t>46</a:t>
            </a:r>
          </a:p>
        </p:txBody>
      </p:sp>
      <p:sp>
        <p:nvSpPr>
          <p:cNvPr id="34821" name="Rectangle 4"/>
          <p:cNvSpPr>
            <a:spLocks noChangeArrowheads="1"/>
          </p:cNvSpPr>
          <p:nvPr/>
        </p:nvSpPr>
        <p:spPr bwMode="auto">
          <a:xfrm>
            <a:off x="-17463" y="9110663"/>
            <a:ext cx="3184526"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2" name="Rectangle 5"/>
          <p:cNvSpPr>
            <a:spLocks noChangeArrowheads="1"/>
          </p:cNvSpPr>
          <p:nvPr/>
        </p:nvSpPr>
        <p:spPr bwMode="auto">
          <a:xfrm>
            <a:off x="-17463" y="7938"/>
            <a:ext cx="3184526"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3" name="Rectangle 6"/>
          <p:cNvSpPr>
            <a:spLocks noChangeArrowheads="1"/>
          </p:cNvSpPr>
          <p:nvPr/>
        </p:nvSpPr>
        <p:spPr bwMode="auto">
          <a:xfrm>
            <a:off x="4141788"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4" name="Rectangle 7"/>
          <p:cNvSpPr>
            <a:spLocks noChangeArrowheads="1"/>
          </p:cNvSpPr>
          <p:nvPr/>
        </p:nvSpPr>
        <p:spPr bwMode="auto">
          <a:xfrm>
            <a:off x="4141788"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b="0" i="1">
                <a:latin typeface="Times New Roman" pitchFamily="18" charset="0"/>
              </a:rPr>
              <a:t>15</a:t>
            </a:r>
          </a:p>
        </p:txBody>
      </p:sp>
      <p:sp>
        <p:nvSpPr>
          <p:cNvPr id="34825" name="Rectangle 8"/>
          <p:cNvSpPr>
            <a:spLocks noChangeArrowheads="1"/>
          </p:cNvSpPr>
          <p:nvPr/>
        </p:nvSpPr>
        <p:spPr bwMode="auto">
          <a:xfrm>
            <a:off x="-1588"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6" name="Rectangle 9"/>
          <p:cNvSpPr>
            <a:spLocks noChangeArrowheads="1"/>
          </p:cNvSpPr>
          <p:nvPr/>
        </p:nvSpPr>
        <p:spPr bwMode="auto">
          <a:xfrm>
            <a:off x="-1588"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7" name="Rectangle 10"/>
          <p:cNvSpPr>
            <a:spLocks noGrp="1" noRot="1" noChangeAspect="1" noChangeArrowheads="1" noTextEdit="1"/>
          </p:cNvSpPr>
          <p:nvPr>
            <p:ph type="sldImg"/>
          </p:nvPr>
        </p:nvSpPr>
        <p:spPr>
          <a:xfrm>
            <a:off x="1258888" y="722313"/>
            <a:ext cx="4797425" cy="3597275"/>
          </a:xfrm>
          <a:ln w="12700" cap="flat">
            <a:solidFill>
              <a:schemeClr val="tx1"/>
            </a:solidFill>
          </a:ln>
        </p:spPr>
      </p:sp>
      <p:sp>
        <p:nvSpPr>
          <p:cNvPr id="34828" name="Rectangle 11"/>
          <p:cNvSpPr>
            <a:spLocks noGrp="1" noChangeArrowheads="1"/>
          </p:cNvSpPr>
          <p:nvPr>
            <p:ph type="body" idx="1"/>
          </p:nvPr>
        </p:nvSpPr>
        <p:spPr>
          <a:xfrm>
            <a:off x="974725" y="4560888"/>
            <a:ext cx="5365750" cy="4319587"/>
          </a:xfrm>
          <a:noFill/>
        </p:spPr>
        <p:txBody>
          <a:bodyPr lIns="95655" tIns="46988" rIns="95655" bIns="46988"/>
          <a:lstStyle/>
          <a:p>
            <a:pPr eaLnBrk="1" hangingPunct="1"/>
            <a:r>
              <a:rPr lang="en-US" altLang="en-US" dirty="0" smtClean="0"/>
              <a:t>Using Mersen’s Fused Coordination Panel</a:t>
            </a:r>
            <a:r>
              <a:rPr lang="en-US" altLang="en-US" baseline="0" dirty="0" smtClean="0"/>
              <a:t>board does not guarantee that a system will be selectively coordinated by itself. The system must still be looked at to ensure that the proper fuse ratios are met. In this case all Amp-Trap 2000 fuses are used so a 2:1 ratio must be maintained to ensure the whole system will coordinate. </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BB7C66A-3E90-4F9C-934A-4FB52175E193}" type="slidenum">
              <a:rPr lang="en-US" altLang="en-US" smtClean="0">
                <a:cs typeface="Times New Roman" pitchFamily="18" charset="0"/>
              </a:rPr>
              <a:pPr algn="r" eaLnBrk="1" hangingPunct="1">
                <a:spcBef>
                  <a:spcPct val="0"/>
                </a:spcBef>
              </a:pPr>
              <a:t>12</a:t>
            </a:fld>
            <a:endParaRPr lang="en-US" altLang="en-US" smtClean="0">
              <a:cs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dirty="0" smtClean="0"/>
              <a:t>If</a:t>
            </a:r>
            <a:r>
              <a:rPr lang="en-US" altLang="en-US" baseline="0" dirty="0" smtClean="0"/>
              <a:t> the upstream fuse is not an Amp-trap 2000 fuse a 2 to 1 ratio may not apply, here are the ratios for all general purpose fuses </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E0E5FBB-DFD5-43F7-85D3-27A7430E5DE5}" type="slidenum">
              <a:rPr lang="en-US" altLang="en-US" smtClean="0">
                <a:cs typeface="Times New Roman" pitchFamily="18" charset="0"/>
              </a:rPr>
              <a:pPr algn="r" eaLnBrk="1" hangingPunct="1">
                <a:spcBef>
                  <a:spcPct val="0"/>
                </a:spcBef>
              </a:pPr>
              <a:t>13</a:t>
            </a:fld>
            <a:endParaRPr lang="en-US" altLang="en-US" smtClean="0">
              <a:cs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dirty="0" smtClean="0"/>
              <a:t>Mersen’s Fused</a:t>
            </a:r>
            <a:r>
              <a:rPr lang="en-US" altLang="en-US" baseline="0" dirty="0" smtClean="0"/>
              <a:t> Coordination </a:t>
            </a:r>
            <a:r>
              <a:rPr lang="en-US" altLang="en-US" baseline="0" dirty="0" err="1" smtClean="0"/>
              <a:t>panelboard</a:t>
            </a:r>
            <a:r>
              <a:rPr lang="en-US" altLang="en-US" baseline="0" dirty="0" smtClean="0"/>
              <a:t> is offered in a variety of configurable options and custom options are available.</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8804862-833B-4092-82D8-A30732D1D3C2}" type="slidenum">
              <a:rPr lang="en-US" altLang="en-US" smtClean="0">
                <a:cs typeface="Times New Roman" pitchFamily="18" charset="0"/>
              </a:rPr>
              <a:pPr algn="r" eaLnBrk="1" hangingPunct="1">
                <a:spcBef>
                  <a:spcPct val="0"/>
                </a:spcBef>
              </a:pPr>
              <a:t>14</a:t>
            </a:fld>
            <a:endParaRPr lang="en-US" altLang="en-US" smtClean="0">
              <a:cs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241300" indent="-241300" eaLnBrk="1" hangingPunct="1"/>
            <a:r>
              <a:rPr lang="en-US" altLang="en-US" dirty="0" smtClean="0"/>
              <a:t>Key benefits</a:t>
            </a:r>
            <a:r>
              <a:rPr lang="en-US" altLang="en-US" baseline="0" dirty="0" smtClean="0"/>
              <a:t> of </a:t>
            </a:r>
            <a:r>
              <a:rPr lang="en-US" altLang="en-US" dirty="0" smtClean="0"/>
              <a:t>Mersen’s Fused</a:t>
            </a:r>
            <a:r>
              <a:rPr lang="en-US" altLang="en-US" baseline="0" dirty="0" smtClean="0"/>
              <a:t> Coordination </a:t>
            </a:r>
            <a:r>
              <a:rPr lang="en-US" altLang="en-US" baseline="0" dirty="0" err="1" smtClean="0"/>
              <a:t>panelboard</a:t>
            </a:r>
            <a:r>
              <a:rPr lang="en-US" altLang="en-US" baseline="0" dirty="0" smtClean="0"/>
              <a:t> are that is have resettable overload protection, it is </a:t>
            </a:r>
            <a:r>
              <a:rPr lang="en-US" altLang="en-US" baseline="0" dirty="0" err="1" smtClean="0"/>
              <a:t>ul</a:t>
            </a:r>
            <a:r>
              <a:rPr lang="en-US" altLang="en-US" baseline="0" dirty="0" smtClean="0"/>
              <a:t> listed with standard Class CC and Class J fuses and it is UL listed for 2 wires under one terminal on the load connections. </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2CC1FCB-6E42-4830-9D15-9F6A7EEDD233}" type="slidenum">
              <a:rPr lang="en-US" altLang="en-US" smtClean="0">
                <a:cs typeface="Times New Roman" pitchFamily="18" charset="0"/>
              </a:rPr>
              <a:pPr algn="r" eaLnBrk="1" hangingPunct="1">
                <a:spcBef>
                  <a:spcPct val="0"/>
                </a:spcBef>
              </a:pPr>
              <a:t>15</a:t>
            </a:fld>
            <a:endParaRPr lang="en-US" altLang="en-US" smtClean="0">
              <a:cs typeface="Times New Roman" pitchFamily="18" charset="0"/>
            </a:endParaRPr>
          </a:p>
        </p:txBody>
      </p:sp>
      <p:sp>
        <p:nvSpPr>
          <p:cNvPr id="57347" name="Rectangle 2"/>
          <p:cNvSpPr>
            <a:spLocks noGrp="1" noRot="1" noChangeAspect="1" noChangeArrowheads="1" noTextEdit="1"/>
          </p:cNvSpPr>
          <p:nvPr>
            <p:ph type="sldImg"/>
          </p:nvPr>
        </p:nvSpPr>
        <p:spPr>
          <a:xfrm>
            <a:off x="1260475" y="722313"/>
            <a:ext cx="4795838" cy="3597275"/>
          </a:xfrm>
          <a:ln/>
        </p:spPr>
      </p:sp>
      <p:sp>
        <p:nvSpPr>
          <p:cNvPr id="57348" name="Rectangle 3"/>
          <p:cNvSpPr>
            <a:spLocks noGrp="1" noChangeArrowheads="1"/>
          </p:cNvSpPr>
          <p:nvPr>
            <p:ph type="body" idx="1"/>
          </p:nvPr>
        </p:nvSpPr>
        <p:spPr>
          <a:xfrm>
            <a:off x="976313" y="4559300"/>
            <a:ext cx="5362575" cy="4321175"/>
          </a:xfrm>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B1C75B4-1EF4-47FB-92ED-9671F2CA55AB}" type="slidenum">
              <a:rPr lang="en-US" altLang="en-US" smtClean="0">
                <a:cs typeface="Times New Roman" pitchFamily="18" charset="0"/>
              </a:rPr>
              <a:pPr algn="r" eaLnBrk="1" hangingPunct="1">
                <a:spcBef>
                  <a:spcPct val="0"/>
                </a:spcBef>
              </a:pPr>
              <a:t>2</a:t>
            </a:fld>
            <a:endParaRPr lang="en-US" altLang="en-US" smtClean="0">
              <a:cs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altLang="en-US" dirty="0" smtClean="0"/>
              <a:t>In this module we</a:t>
            </a:r>
            <a:r>
              <a:rPr lang="en-GB" altLang="en-US" baseline="0" dirty="0" smtClean="0"/>
              <a:t> will cover, what selective coordination is, why it is needed, </a:t>
            </a:r>
            <a:r>
              <a:rPr lang="en-GB" altLang="en-US" baseline="0" dirty="0" err="1" smtClean="0"/>
              <a:t>Mersen’s</a:t>
            </a:r>
            <a:r>
              <a:rPr lang="en-GB" altLang="en-US" baseline="0" dirty="0" smtClean="0"/>
              <a:t> fused coordination </a:t>
            </a:r>
            <a:r>
              <a:rPr lang="en-GB" altLang="en-US" baseline="0" dirty="0" err="1" smtClean="0"/>
              <a:t>panelboard</a:t>
            </a:r>
            <a:r>
              <a:rPr lang="en-GB" altLang="en-US" baseline="0" dirty="0" smtClean="0"/>
              <a:t> and how it </a:t>
            </a:r>
            <a:r>
              <a:rPr lang="en-GB" altLang="en-US" baseline="0" dirty="0" err="1" smtClean="0"/>
              <a:t>mades</a:t>
            </a:r>
            <a:r>
              <a:rPr lang="en-GB" altLang="en-US" baseline="0" dirty="0" smtClean="0"/>
              <a:t> selective coordination easy.</a:t>
            </a:r>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A977F1A-AEB8-4F7D-9BBD-C21797DC6440}" type="slidenum">
              <a:rPr lang="en-US" altLang="en-US" smtClean="0">
                <a:cs typeface="Times New Roman" pitchFamily="18" charset="0"/>
              </a:rPr>
              <a:pPr algn="r" eaLnBrk="1" hangingPunct="1">
                <a:spcBef>
                  <a:spcPct val="0"/>
                </a:spcBef>
              </a:pPr>
              <a:t>3</a:t>
            </a:fld>
            <a:endParaRPr lang="en-US" altLang="en-US" smtClean="0">
              <a:cs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t>Selective coordination keeps the overcurrent problem from affecting other circuits</a:t>
            </a:r>
            <a:r>
              <a:rPr lang="en-US" altLang="en-US" baseline="0" dirty="0" smtClean="0"/>
              <a:t> which can reduce downtime and makes the electrical system more reliable </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9178F44-6DEA-44BD-A11A-1AC3B6C54E91}" type="slidenum">
              <a:rPr lang="en-US" altLang="en-US" smtClean="0">
                <a:cs typeface="Times New Roman" pitchFamily="18" charset="0"/>
              </a:rPr>
              <a:pPr algn="r" eaLnBrk="1" hangingPunct="1">
                <a:spcBef>
                  <a:spcPct val="0"/>
                </a:spcBef>
              </a:pPr>
              <a:t>4</a:t>
            </a:fld>
            <a:endParaRPr lang="en-US" altLang="en-US" smtClean="0">
              <a:cs typeface="Times New Roman" pitchFamily="18" charset="0"/>
            </a:endParaRPr>
          </a:p>
        </p:txBody>
      </p:sp>
      <p:sp>
        <p:nvSpPr>
          <p:cNvPr id="34819" name="Rectangle 2"/>
          <p:cNvSpPr>
            <a:spLocks noChangeArrowheads="1"/>
          </p:cNvSpPr>
          <p:nvPr/>
        </p:nvSpPr>
        <p:spPr bwMode="auto">
          <a:xfrm>
            <a:off x="4144963" y="7938"/>
            <a:ext cx="3186112"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0" name="Rectangle 3"/>
          <p:cNvSpPr>
            <a:spLocks noChangeArrowheads="1"/>
          </p:cNvSpPr>
          <p:nvPr/>
        </p:nvSpPr>
        <p:spPr bwMode="auto">
          <a:xfrm>
            <a:off x="4144963" y="9110663"/>
            <a:ext cx="3186112"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b="0" i="1">
                <a:latin typeface="Times New Roman" pitchFamily="18" charset="0"/>
              </a:rPr>
              <a:t>46</a:t>
            </a:r>
          </a:p>
        </p:txBody>
      </p:sp>
      <p:sp>
        <p:nvSpPr>
          <p:cNvPr id="34821" name="Rectangle 4"/>
          <p:cNvSpPr>
            <a:spLocks noChangeArrowheads="1"/>
          </p:cNvSpPr>
          <p:nvPr/>
        </p:nvSpPr>
        <p:spPr bwMode="auto">
          <a:xfrm>
            <a:off x="-17463" y="9110663"/>
            <a:ext cx="3184526"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2" name="Rectangle 5"/>
          <p:cNvSpPr>
            <a:spLocks noChangeArrowheads="1"/>
          </p:cNvSpPr>
          <p:nvPr/>
        </p:nvSpPr>
        <p:spPr bwMode="auto">
          <a:xfrm>
            <a:off x="-17463" y="7938"/>
            <a:ext cx="3184526"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3" name="Rectangle 6"/>
          <p:cNvSpPr>
            <a:spLocks noChangeArrowheads="1"/>
          </p:cNvSpPr>
          <p:nvPr/>
        </p:nvSpPr>
        <p:spPr bwMode="auto">
          <a:xfrm>
            <a:off x="4141788"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4" name="Rectangle 7"/>
          <p:cNvSpPr>
            <a:spLocks noChangeArrowheads="1"/>
          </p:cNvSpPr>
          <p:nvPr/>
        </p:nvSpPr>
        <p:spPr bwMode="auto">
          <a:xfrm>
            <a:off x="4141788"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b="0" i="1">
                <a:latin typeface="Times New Roman" pitchFamily="18" charset="0"/>
              </a:rPr>
              <a:t>15</a:t>
            </a:r>
          </a:p>
        </p:txBody>
      </p:sp>
      <p:sp>
        <p:nvSpPr>
          <p:cNvPr id="34825" name="Rectangle 8"/>
          <p:cNvSpPr>
            <a:spLocks noChangeArrowheads="1"/>
          </p:cNvSpPr>
          <p:nvPr/>
        </p:nvSpPr>
        <p:spPr bwMode="auto">
          <a:xfrm>
            <a:off x="-1588"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6" name="Rectangle 9"/>
          <p:cNvSpPr>
            <a:spLocks noChangeArrowheads="1"/>
          </p:cNvSpPr>
          <p:nvPr/>
        </p:nvSpPr>
        <p:spPr bwMode="auto">
          <a:xfrm>
            <a:off x="-1588"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7" name="Rectangle 10"/>
          <p:cNvSpPr>
            <a:spLocks noGrp="1" noRot="1" noChangeAspect="1" noChangeArrowheads="1" noTextEdit="1"/>
          </p:cNvSpPr>
          <p:nvPr>
            <p:ph type="sldImg"/>
          </p:nvPr>
        </p:nvSpPr>
        <p:spPr>
          <a:xfrm>
            <a:off x="1258888" y="722313"/>
            <a:ext cx="4797425" cy="3597275"/>
          </a:xfrm>
          <a:ln w="12700" cap="flat">
            <a:solidFill>
              <a:schemeClr val="tx1"/>
            </a:solidFill>
          </a:ln>
        </p:spPr>
      </p:sp>
      <p:sp>
        <p:nvSpPr>
          <p:cNvPr id="34828" name="Rectangle 11"/>
          <p:cNvSpPr>
            <a:spLocks noGrp="1" noChangeArrowheads="1"/>
          </p:cNvSpPr>
          <p:nvPr>
            <p:ph type="body" idx="1"/>
          </p:nvPr>
        </p:nvSpPr>
        <p:spPr>
          <a:xfrm>
            <a:off x="974725" y="4560888"/>
            <a:ext cx="5365750" cy="4319587"/>
          </a:xfrm>
          <a:noFill/>
        </p:spPr>
        <p:txBody>
          <a:bodyPr lIns="95655" tIns="46988" rIns="95655" bIns="46988"/>
          <a:lstStyle/>
          <a:p>
            <a:pPr eaLnBrk="1" hangingPunct="1"/>
            <a:r>
              <a:rPr lang="en-US" altLang="en-US" dirty="0" smtClean="0"/>
              <a:t>If a fault occurs</a:t>
            </a:r>
            <a:r>
              <a:rPr lang="en-US" altLang="en-US" baseline="0" dirty="0" smtClean="0"/>
              <a:t> on a load in</a:t>
            </a:r>
            <a:r>
              <a:rPr lang="en-US" altLang="en-US" dirty="0" smtClean="0"/>
              <a:t> a system that is not selectively coordinate</a:t>
            </a:r>
            <a:r>
              <a:rPr lang="en-US" altLang="en-US" baseline="0" dirty="0" smtClean="0"/>
              <a:t>d the closest overcurrent device may or may not open and the next upstream device will open. This will disconnect power to the either branch circuit and unnecessarily disconnect the other loads. In extreme cases it can travel more than one level upstream.</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9178F44-6DEA-44BD-A11A-1AC3B6C54E91}" type="slidenum">
              <a:rPr lang="en-US" altLang="en-US" smtClean="0">
                <a:cs typeface="Times New Roman" pitchFamily="18" charset="0"/>
              </a:rPr>
              <a:pPr algn="r" eaLnBrk="1" hangingPunct="1">
                <a:spcBef>
                  <a:spcPct val="0"/>
                </a:spcBef>
              </a:pPr>
              <a:t>5</a:t>
            </a:fld>
            <a:endParaRPr lang="en-US" altLang="en-US" smtClean="0">
              <a:cs typeface="Times New Roman" pitchFamily="18" charset="0"/>
            </a:endParaRPr>
          </a:p>
        </p:txBody>
      </p:sp>
      <p:sp>
        <p:nvSpPr>
          <p:cNvPr id="34819" name="Rectangle 2"/>
          <p:cNvSpPr>
            <a:spLocks noChangeArrowheads="1"/>
          </p:cNvSpPr>
          <p:nvPr/>
        </p:nvSpPr>
        <p:spPr bwMode="auto">
          <a:xfrm>
            <a:off x="4144963" y="7938"/>
            <a:ext cx="3186112"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0" name="Rectangle 3"/>
          <p:cNvSpPr>
            <a:spLocks noChangeArrowheads="1"/>
          </p:cNvSpPr>
          <p:nvPr/>
        </p:nvSpPr>
        <p:spPr bwMode="auto">
          <a:xfrm>
            <a:off x="4144963" y="9110663"/>
            <a:ext cx="3186112"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b="0" i="1">
                <a:latin typeface="Times New Roman" pitchFamily="18" charset="0"/>
              </a:rPr>
              <a:t>46</a:t>
            </a:r>
          </a:p>
        </p:txBody>
      </p:sp>
      <p:sp>
        <p:nvSpPr>
          <p:cNvPr id="34821" name="Rectangle 4"/>
          <p:cNvSpPr>
            <a:spLocks noChangeArrowheads="1"/>
          </p:cNvSpPr>
          <p:nvPr/>
        </p:nvSpPr>
        <p:spPr bwMode="auto">
          <a:xfrm>
            <a:off x="-17463" y="9110663"/>
            <a:ext cx="3184526"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2" name="Rectangle 5"/>
          <p:cNvSpPr>
            <a:spLocks noChangeArrowheads="1"/>
          </p:cNvSpPr>
          <p:nvPr/>
        </p:nvSpPr>
        <p:spPr bwMode="auto">
          <a:xfrm>
            <a:off x="-17463" y="7938"/>
            <a:ext cx="3184526"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3" name="Rectangle 6"/>
          <p:cNvSpPr>
            <a:spLocks noChangeArrowheads="1"/>
          </p:cNvSpPr>
          <p:nvPr/>
        </p:nvSpPr>
        <p:spPr bwMode="auto">
          <a:xfrm>
            <a:off x="4141788"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4" name="Rectangle 7"/>
          <p:cNvSpPr>
            <a:spLocks noChangeArrowheads="1"/>
          </p:cNvSpPr>
          <p:nvPr/>
        </p:nvSpPr>
        <p:spPr bwMode="auto">
          <a:xfrm>
            <a:off x="4141788"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b="0" i="1">
                <a:latin typeface="Times New Roman" pitchFamily="18" charset="0"/>
              </a:rPr>
              <a:t>15</a:t>
            </a:r>
          </a:p>
        </p:txBody>
      </p:sp>
      <p:sp>
        <p:nvSpPr>
          <p:cNvPr id="34825" name="Rectangle 8"/>
          <p:cNvSpPr>
            <a:spLocks noChangeArrowheads="1"/>
          </p:cNvSpPr>
          <p:nvPr/>
        </p:nvSpPr>
        <p:spPr bwMode="auto">
          <a:xfrm>
            <a:off x="-1588"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6" name="Rectangle 9"/>
          <p:cNvSpPr>
            <a:spLocks noChangeArrowheads="1"/>
          </p:cNvSpPr>
          <p:nvPr/>
        </p:nvSpPr>
        <p:spPr bwMode="auto">
          <a:xfrm>
            <a:off x="-1588"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800"/>
          </a:p>
        </p:txBody>
      </p:sp>
      <p:sp>
        <p:nvSpPr>
          <p:cNvPr id="34827" name="Rectangle 10"/>
          <p:cNvSpPr>
            <a:spLocks noGrp="1" noRot="1" noChangeAspect="1" noChangeArrowheads="1" noTextEdit="1"/>
          </p:cNvSpPr>
          <p:nvPr>
            <p:ph type="sldImg"/>
          </p:nvPr>
        </p:nvSpPr>
        <p:spPr>
          <a:xfrm>
            <a:off x="1258888" y="722313"/>
            <a:ext cx="4797425" cy="3597275"/>
          </a:xfrm>
          <a:ln w="12700" cap="flat">
            <a:solidFill>
              <a:schemeClr val="tx1"/>
            </a:solidFill>
          </a:ln>
        </p:spPr>
      </p:sp>
      <p:sp>
        <p:nvSpPr>
          <p:cNvPr id="34828" name="Rectangle 11"/>
          <p:cNvSpPr>
            <a:spLocks noGrp="1" noChangeArrowheads="1"/>
          </p:cNvSpPr>
          <p:nvPr>
            <p:ph type="body" idx="1"/>
          </p:nvPr>
        </p:nvSpPr>
        <p:spPr>
          <a:xfrm>
            <a:off x="974725" y="4560888"/>
            <a:ext cx="5365750" cy="4319587"/>
          </a:xfrm>
          <a:noFill/>
        </p:spPr>
        <p:txBody>
          <a:bodyPr lIns="95655" tIns="46988" rIns="95655" bIns="46988"/>
          <a:lstStyle/>
          <a:p>
            <a:pPr eaLnBrk="1" hangingPunct="1"/>
            <a:r>
              <a:rPr lang="en-US" altLang="en-US" dirty="0" smtClean="0"/>
              <a:t>If a fault occurs</a:t>
            </a:r>
            <a:r>
              <a:rPr lang="en-US" altLang="en-US" baseline="0" dirty="0" smtClean="0"/>
              <a:t> on a load in</a:t>
            </a:r>
            <a:r>
              <a:rPr lang="en-US" altLang="en-US" dirty="0" smtClean="0"/>
              <a:t> a system that is selectively coordinate</a:t>
            </a:r>
            <a:r>
              <a:rPr lang="en-US" altLang="en-US" baseline="0" dirty="0" smtClean="0"/>
              <a:t>d only the closest overcurrent device will open and no other circuits will be effected. </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1691028-8D34-4FC2-B92E-BAFF7D151190}" type="slidenum">
              <a:rPr lang="en-US" altLang="en-US" smtClean="0">
                <a:cs typeface="Times New Roman" pitchFamily="18" charset="0"/>
              </a:rPr>
              <a:pPr algn="r" eaLnBrk="1" hangingPunct="1">
                <a:spcBef>
                  <a:spcPct val="0"/>
                </a:spcBef>
              </a:pPr>
              <a:t>6</a:t>
            </a:fld>
            <a:endParaRPr lang="en-US" altLang="en-US" smtClean="0">
              <a:cs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dirty="0" smtClean="0"/>
              <a:t>Ensuring</a:t>
            </a:r>
            <a:r>
              <a:rPr lang="en-US" altLang="en-US" baseline="0" dirty="0" smtClean="0"/>
              <a:t> a system is </a:t>
            </a:r>
            <a:r>
              <a:rPr lang="en-US" altLang="en-US" dirty="0" smtClean="0"/>
              <a:t>Selectively coordinated</a:t>
            </a:r>
            <a:r>
              <a:rPr lang="en-US" altLang="en-US" baseline="0" dirty="0" smtClean="0"/>
              <a:t> is good engineering practice and will help reduce unnecessary system blackouts and can reduce the cost of system maintenance. It does this by ensuring the closet/lowest amp rating fuse opens. The national electrical code began requiring selective coordination for most critical power applications in 2005</a:t>
            </a:r>
          </a:p>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022B4A8-D885-487D-9DE8-0C16FC2BEDAB}" type="slidenum">
              <a:rPr lang="en-US" altLang="en-US" smtClean="0">
                <a:cs typeface="Times New Roman" pitchFamily="18" charset="0"/>
              </a:rPr>
              <a:pPr algn="r" eaLnBrk="1" hangingPunct="1">
                <a:spcBef>
                  <a:spcPct val="0"/>
                </a:spcBef>
              </a:pPr>
              <a:t>7</a:t>
            </a:fld>
            <a:endParaRPr lang="en-US" altLang="en-US" smtClean="0">
              <a:cs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marL="241300" indent="-241300" eaLnBrk="1" hangingPunct="1"/>
            <a:r>
              <a:rPr lang="en-US" altLang="en-US" dirty="0" smtClean="0"/>
              <a:t>Mersen’s Fused Coordination Panelboard provides and innovative</a:t>
            </a:r>
            <a:r>
              <a:rPr lang="en-US" altLang="en-US" baseline="0" dirty="0" smtClean="0"/>
              <a:t> approach at branch circuit protection but using both circuit breakers and fuses. This approach only requires three different branch fuses for all ratings of 15A up to 100A and also utilizes true class J and Class CC fuses. And since space is a premium it is offered as a standard 20” wide panel.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Arial" charset="0"/>
              </a:defRPr>
            </a:lvl1pPr>
            <a:lvl2pPr marL="742950" indent="-285750" algn="l" defTabSz="966788" eaLnBrk="0" hangingPunct="0">
              <a:spcBef>
                <a:spcPct val="30000"/>
              </a:spcBef>
              <a:defRPr sz="1200">
                <a:solidFill>
                  <a:schemeClr val="tx1"/>
                </a:solidFill>
                <a:latin typeface="Arial" charset="0"/>
              </a:defRPr>
            </a:lvl2pPr>
            <a:lvl3pPr marL="1143000" indent="-228600" algn="l" defTabSz="966788" eaLnBrk="0" hangingPunct="0">
              <a:spcBef>
                <a:spcPct val="30000"/>
              </a:spcBef>
              <a:defRPr sz="1200">
                <a:solidFill>
                  <a:schemeClr val="tx1"/>
                </a:solidFill>
                <a:latin typeface="Arial" charset="0"/>
              </a:defRPr>
            </a:lvl3pPr>
            <a:lvl4pPr marL="1600200" indent="-228600" algn="l" defTabSz="966788" eaLnBrk="0" hangingPunct="0">
              <a:spcBef>
                <a:spcPct val="30000"/>
              </a:spcBef>
              <a:defRPr sz="1200">
                <a:solidFill>
                  <a:schemeClr val="tx1"/>
                </a:solidFill>
                <a:latin typeface="Arial" charset="0"/>
              </a:defRPr>
            </a:lvl4pPr>
            <a:lvl5pPr marL="2057400" indent="-228600" algn="l"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4873DA0-6BF9-4963-B3A9-B9E93EF07373}" type="slidenum">
              <a:rPr lang="en-US" altLang="en-US" smtClean="0">
                <a:cs typeface="Times New Roman" pitchFamily="18" charset="0"/>
              </a:rPr>
              <a:pPr algn="r" eaLnBrk="1" hangingPunct="1">
                <a:spcBef>
                  <a:spcPct val="0"/>
                </a:spcBef>
              </a:pPr>
              <a:t>8</a:t>
            </a:fld>
            <a:endParaRPr lang="en-US" altLang="en-US" smtClean="0">
              <a:cs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dirty="0" smtClean="0"/>
              <a:t>The UL</a:t>
            </a:r>
            <a:r>
              <a:rPr lang="en-US" altLang="en-US" baseline="0" dirty="0" smtClean="0"/>
              <a:t> listed circuit breaker and fuse combination is rated for 200KA. The combination is designed so that the circuit breaker will trip on overload condition and the fuse will only open is a short circuit occurs. They are connected together with an insulated </a:t>
            </a:r>
            <a:r>
              <a:rPr lang="en-US" altLang="en-US" baseline="0" dirty="0" err="1" smtClean="0"/>
              <a:t>busbar</a:t>
            </a:r>
            <a:r>
              <a:rPr lang="en-US" altLang="en-US" baseline="0" dirty="0" smtClean="0"/>
              <a:t> and are mechanically interlocked so the fuse can only be replaced with the power turned off. </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2872A-87F4-4F8C-B6AD-EE38B11CEDF1}" type="slidenum">
              <a:rPr lang="fr-FR" altLang="en-US"/>
              <a:pPr/>
              <a:t>9</a:t>
            </a:fld>
            <a:endParaRPr lang="fr-FR" alt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xfrm>
            <a:off x="975247" y="4560570"/>
            <a:ext cx="5364709" cy="4320540"/>
          </a:xfrm>
        </p:spPr>
        <p:txBody>
          <a:bodyPr/>
          <a:lstStyle/>
          <a:p>
            <a:r>
              <a:rPr lang="en-US" dirty="0" smtClean="0"/>
              <a:t>Here</a:t>
            </a:r>
            <a:r>
              <a:rPr lang="en-US" baseline="0" dirty="0" smtClean="0"/>
              <a:t> are the time current curves for the circuit breaker and fuse for a 15A branch circuit in </a:t>
            </a:r>
            <a:r>
              <a:rPr lang="en-US" baseline="0" dirty="0" err="1" smtClean="0"/>
              <a:t>Mersen’s</a:t>
            </a:r>
            <a:r>
              <a:rPr lang="en-US" baseline="0" dirty="0" smtClean="0"/>
              <a:t> fused coordination panel. Because they are a UL listed combination we can combined the curves and cut off the portion of the breaker curve where the fuse will clear first and the cut off the portion of the fuse curve where the breaker will clear first. </a:t>
            </a:r>
            <a:endParaRPr lang="en-US" dirty="0" smtClean="0"/>
          </a:p>
          <a:p>
            <a:endParaRPr lang="en-US" dirty="0" smtClean="0"/>
          </a:p>
          <a:p>
            <a:r>
              <a:rPr lang="en-US" dirty="0" smtClean="0"/>
              <a:t>A completely</a:t>
            </a:r>
            <a:r>
              <a:rPr lang="en-US" baseline="0" dirty="0" smtClean="0"/>
              <a:t> fusible system is preferred for positive selective coordination with any fault current level. But the Coordination Panel selectively coordinates with most upstream 200 amp molded case circuit breakers when the largest branch circuit is 30 amps or less. With larger branch circuits a more detailed analysis will show the limits of selective coordination.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1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2962" y="667077"/>
            <a:ext cx="4853178" cy="677109"/>
          </a:xfrm>
        </p:spPr>
        <p:txBody>
          <a:bodyPr tIns="36000" bIns="36000" anchor="b">
            <a:noAutofit/>
          </a:bodyPr>
          <a:lstStyle>
            <a:lvl1pPr algn="l">
              <a:defRPr sz="3200" b="1" cap="small" baseline="0">
                <a:solidFill>
                  <a:schemeClr val="accent4"/>
                </a:solidFill>
              </a:defRPr>
            </a:lvl1pPr>
          </a:lstStyle>
          <a:p>
            <a:r>
              <a:rPr lang="en-US" noProof="0" dirty="0" smtClean="0"/>
              <a:t>Click to edit title</a:t>
            </a:r>
            <a:endParaRPr lang="en-US" noProof="0" dirty="0"/>
          </a:p>
        </p:txBody>
      </p:sp>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 y="2620330"/>
            <a:ext cx="9143999" cy="4236719"/>
          </a:xfrm>
          <a:prstGeom prst="rect">
            <a:avLst/>
          </a:prstGeom>
          <a:noFill/>
        </p:spPr>
      </p:pic>
      <p:sp>
        <p:nvSpPr>
          <p:cNvPr id="5" name="Rectangle 39"/>
          <p:cNvSpPr>
            <a:spLocks noChangeArrowheads="1"/>
          </p:cNvSpPr>
          <p:nvPr userDrawn="1"/>
        </p:nvSpPr>
        <p:spPr bwMode="auto">
          <a:xfrm>
            <a:off x="0" y="0"/>
            <a:ext cx="9144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7" name="Group 47"/>
          <p:cNvGrpSpPr/>
          <p:nvPr userDrawn="1"/>
        </p:nvGrpSpPr>
        <p:grpSpPr>
          <a:xfrm>
            <a:off x="861824" y="1101211"/>
            <a:ext cx="1715397" cy="524909"/>
            <a:chOff x="2824163" y="3194050"/>
            <a:chExt cx="2090738" cy="590550"/>
          </a:xfrm>
        </p:grpSpPr>
        <p:sp>
          <p:nvSpPr>
            <p:cNvPr id="8"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5"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6"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7"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8"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9"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 name="Subtitle 2"/>
          <p:cNvSpPr>
            <a:spLocks noGrp="1"/>
          </p:cNvSpPr>
          <p:nvPr>
            <p:ph type="subTitle" idx="1" hasCustomPrompt="1"/>
          </p:nvPr>
        </p:nvSpPr>
        <p:spPr>
          <a:xfrm>
            <a:off x="3472962" y="1278140"/>
            <a:ext cx="4853178"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42" name="Text Placeholder 41"/>
          <p:cNvSpPr>
            <a:spLocks noGrp="1"/>
          </p:cNvSpPr>
          <p:nvPr>
            <p:ph type="body" sz="quarter" idx="10"/>
          </p:nvPr>
        </p:nvSpPr>
        <p:spPr>
          <a:xfrm>
            <a:off x="3472962" y="2003428"/>
            <a:ext cx="4853178" cy="335915"/>
          </a:xfrm>
        </p:spPr>
        <p:txBody>
          <a:bodyPr tIns="36000" bIns="36000" anchor="ctr">
            <a:noAutofit/>
          </a:bodyPr>
          <a:lstStyle>
            <a:lvl1pPr marL="0" indent="0" algn="l">
              <a:buNone/>
              <a:defRPr sz="1600" b="0" cap="none" baseline="0"/>
            </a:lvl1pPr>
          </a:lstStyle>
          <a:p>
            <a:pPr lvl="0"/>
            <a:r>
              <a:rPr lang="en-US" noProof="0" smtClean="0"/>
              <a:t>Click to edit Master text styles</a:t>
            </a:r>
          </a:p>
        </p:txBody>
      </p:sp>
    </p:spTree>
    <p:extLst>
      <p:ext uri="{BB962C8B-B14F-4D97-AF65-F5344CB8AC3E}">
        <p14:creationId xmlns:p14="http://schemas.microsoft.com/office/powerpoint/2010/main" val="330714700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027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2">
    <p:spTree>
      <p:nvGrpSpPr>
        <p:cNvPr id="1" name=""/>
        <p:cNvGrpSpPr/>
        <p:nvPr/>
      </p:nvGrpSpPr>
      <p:grpSpPr>
        <a:xfrm>
          <a:off x="0" y="0"/>
          <a:ext cx="0" cy="0"/>
          <a:chOff x="0" y="0"/>
          <a:chExt cx="0" cy="0"/>
        </a:xfrm>
      </p:grpSpPr>
      <p:sp>
        <p:nvSpPr>
          <p:cNvPr id="2" name="Rectangle 1"/>
          <p:cNvSpPr/>
          <p:nvPr userDrawn="1"/>
        </p:nvSpPr>
        <p:spPr bwMode="auto">
          <a:xfrm>
            <a:off x="0" y="3443288"/>
            <a:ext cx="9144000" cy="164306"/>
          </a:xfrm>
          <a:prstGeom prst="rect">
            <a:avLst/>
          </a:prstGeom>
          <a:solidFill>
            <a:srgbClr val="E84E0F"/>
          </a:solidFill>
          <a:ln w="4763"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1344" y="2854729"/>
            <a:ext cx="3761314" cy="1269651"/>
          </a:xfrm>
          <a:prstGeom prst="rect">
            <a:avLst/>
          </a:prstGeom>
        </p:spPr>
      </p:pic>
    </p:spTree>
    <p:extLst>
      <p:ext uri="{BB962C8B-B14F-4D97-AF65-F5344CB8AC3E}">
        <p14:creationId xmlns:p14="http://schemas.microsoft.com/office/powerpoint/2010/main" val="39176255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6699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gar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2962" y="667077"/>
            <a:ext cx="4853178" cy="677109"/>
          </a:xfrm>
        </p:spPr>
        <p:txBody>
          <a:bodyPr tIns="36000" bIns="36000" anchor="b">
            <a:noAutofit/>
          </a:bodyPr>
          <a:lstStyle>
            <a:lvl1pPr algn="l">
              <a:defRPr sz="3200" b="1" cap="small" baseline="0">
                <a:solidFill>
                  <a:schemeClr val="accent4"/>
                </a:solidFill>
              </a:defRPr>
            </a:lvl1pPr>
          </a:lstStyle>
          <a:p>
            <a:r>
              <a:rPr lang="en-US" noProof="0" dirty="0" smtClean="0"/>
              <a:t>Click to edit title</a:t>
            </a:r>
            <a:endParaRPr lang="en-US" noProof="0" dirty="0"/>
          </a:p>
        </p:txBody>
      </p:sp>
      <p:sp>
        <p:nvSpPr>
          <p:cNvPr id="5" name="Rectangle 39"/>
          <p:cNvSpPr>
            <a:spLocks noChangeArrowheads="1"/>
          </p:cNvSpPr>
          <p:nvPr userDrawn="1"/>
        </p:nvSpPr>
        <p:spPr bwMode="auto">
          <a:xfrm>
            <a:off x="0" y="0"/>
            <a:ext cx="9144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6" name="Group 47"/>
          <p:cNvGrpSpPr/>
          <p:nvPr userDrawn="1"/>
        </p:nvGrpSpPr>
        <p:grpSpPr>
          <a:xfrm>
            <a:off x="861824" y="1101211"/>
            <a:ext cx="1715397" cy="524909"/>
            <a:chOff x="2824163" y="3194050"/>
            <a:chExt cx="2090738" cy="590550"/>
          </a:xfrm>
        </p:grpSpPr>
        <p:sp>
          <p:nvSpPr>
            <p:cNvPr id="8"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5"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6"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7"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8"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9"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 name="Subtitle 2"/>
          <p:cNvSpPr>
            <a:spLocks noGrp="1"/>
          </p:cNvSpPr>
          <p:nvPr>
            <p:ph type="subTitle" idx="1" hasCustomPrompt="1"/>
          </p:nvPr>
        </p:nvSpPr>
        <p:spPr>
          <a:xfrm>
            <a:off x="3472962" y="1278140"/>
            <a:ext cx="4853178"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42" name="Text Placeholder 41"/>
          <p:cNvSpPr>
            <a:spLocks noGrp="1"/>
          </p:cNvSpPr>
          <p:nvPr>
            <p:ph type="body" sz="quarter" idx="10"/>
          </p:nvPr>
        </p:nvSpPr>
        <p:spPr>
          <a:xfrm>
            <a:off x="3472962" y="2003428"/>
            <a:ext cx="4853178" cy="335915"/>
          </a:xfrm>
        </p:spPr>
        <p:txBody>
          <a:bodyPr tIns="36000" bIns="36000" anchor="ctr">
            <a:noAutofit/>
          </a:bodyPr>
          <a:lstStyle>
            <a:lvl1pPr marL="0" indent="0" algn="l">
              <a:buNone/>
              <a:defRPr sz="1600" b="0" cap="none" baseline="0"/>
            </a:lvl1pPr>
          </a:lstStyle>
          <a:p>
            <a:pPr lvl="0"/>
            <a:r>
              <a:rPr lang="en-US" noProof="0" smtClean="0"/>
              <a:t>Click to edit Master text styles</a:t>
            </a:r>
          </a:p>
        </p:txBody>
      </p:sp>
      <p:sp>
        <p:nvSpPr>
          <p:cNvPr id="43" name="Picture Placeholder 42"/>
          <p:cNvSpPr>
            <a:spLocks noGrp="1"/>
          </p:cNvSpPr>
          <p:nvPr>
            <p:ph type="pic" sz="quarter" idx="11" hasCustomPrompt="1"/>
          </p:nvPr>
        </p:nvSpPr>
        <p:spPr>
          <a:xfrm>
            <a:off x="0" y="2619377"/>
            <a:ext cx="9144000" cy="4238625"/>
          </a:xfrm>
          <a:solidFill>
            <a:schemeClr val="tx2">
              <a:lumMod val="20000"/>
              <a:lumOff val="80000"/>
            </a:schemeClr>
          </a:solidFill>
        </p:spPr>
        <p:txBody>
          <a:bodyPr anchor="ctr"/>
          <a:lstStyle>
            <a:lvl1pPr marL="284400" marR="0" indent="-284400" algn="ctr" defTabSz="914400" rtl="0" eaLnBrk="1" fontAlgn="auto" latinLnBrk="0" hangingPunct="1">
              <a:lnSpc>
                <a:spcPct val="100000"/>
              </a:lnSpc>
              <a:spcBef>
                <a:spcPts val="0"/>
              </a:spcBef>
              <a:spcAft>
                <a:spcPts val="400"/>
              </a:spcAft>
              <a:buClr>
                <a:schemeClr val="accent4"/>
              </a:buClr>
              <a:buSzTx/>
              <a:buFont typeface="Wingdings 2" pitchFamily="18" charset="2"/>
              <a:buNone/>
              <a:tabLst/>
              <a:defRPr sz="1800" b="0"/>
            </a:lvl1pPr>
          </a:lstStyle>
          <a:p>
            <a:r>
              <a:rPr lang="fr-FR" dirty="0" smtClean="0"/>
              <a:t>Photo</a:t>
            </a:r>
          </a:p>
        </p:txBody>
      </p:sp>
    </p:spTree>
    <p:extLst>
      <p:ext uri="{BB962C8B-B14F-4D97-AF65-F5344CB8AC3E}">
        <p14:creationId xmlns:p14="http://schemas.microsoft.com/office/powerpoint/2010/main" val="96280188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e de gar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2962" y="2736949"/>
            <a:ext cx="4853178" cy="677109"/>
          </a:xfrm>
        </p:spPr>
        <p:txBody>
          <a:bodyPr tIns="36000" bIns="36000" anchor="b">
            <a:noAutofit/>
          </a:bodyPr>
          <a:lstStyle>
            <a:lvl1pPr algn="l">
              <a:defRPr sz="3200" b="1" cap="small" baseline="0">
                <a:solidFill>
                  <a:schemeClr val="accent4"/>
                </a:solidFill>
              </a:defRPr>
            </a:lvl1pPr>
          </a:lstStyle>
          <a:p>
            <a:r>
              <a:rPr lang="en-US" dirty="0" smtClean="0"/>
              <a:t>Click to edit title</a:t>
            </a:r>
            <a:endParaRPr lang="fr-FR" dirty="0"/>
          </a:p>
        </p:txBody>
      </p:sp>
      <p:sp>
        <p:nvSpPr>
          <p:cNvPr id="5" name="Rectangle 39"/>
          <p:cNvSpPr>
            <a:spLocks noChangeArrowheads="1"/>
          </p:cNvSpPr>
          <p:nvPr userDrawn="1"/>
        </p:nvSpPr>
        <p:spPr bwMode="auto">
          <a:xfrm>
            <a:off x="0" y="0"/>
            <a:ext cx="9144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 name="Subtitle 2"/>
          <p:cNvSpPr>
            <a:spLocks noGrp="1"/>
          </p:cNvSpPr>
          <p:nvPr>
            <p:ph type="subTitle" idx="1" hasCustomPrompt="1"/>
          </p:nvPr>
        </p:nvSpPr>
        <p:spPr>
          <a:xfrm>
            <a:off x="3472962" y="3348009"/>
            <a:ext cx="4853178"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fr-FR" dirty="0"/>
          </a:p>
        </p:txBody>
      </p:sp>
      <p:sp>
        <p:nvSpPr>
          <p:cNvPr id="42" name="Text Placeholder 41"/>
          <p:cNvSpPr>
            <a:spLocks noGrp="1"/>
          </p:cNvSpPr>
          <p:nvPr>
            <p:ph type="body" sz="quarter" idx="10"/>
          </p:nvPr>
        </p:nvSpPr>
        <p:spPr>
          <a:xfrm>
            <a:off x="3472962" y="4073297"/>
            <a:ext cx="4853178" cy="335915"/>
          </a:xfrm>
        </p:spPr>
        <p:txBody>
          <a:bodyPr tIns="36000" bIns="36000" anchor="ctr">
            <a:noAutofit/>
          </a:bodyPr>
          <a:lstStyle>
            <a:lvl1pPr marL="0" indent="0" algn="l">
              <a:buNone/>
              <a:defRPr sz="1600" b="0" cap="none" baseline="0"/>
            </a:lvl1pPr>
          </a:lstStyle>
          <a:p>
            <a:pPr lvl="0"/>
            <a:r>
              <a:rPr lang="en-US" smtClean="0"/>
              <a:t>Click to edit Master text styles</a:t>
            </a:r>
          </a:p>
        </p:txBody>
      </p:sp>
      <p:grpSp>
        <p:nvGrpSpPr>
          <p:cNvPr id="41" name="Group 47"/>
          <p:cNvGrpSpPr/>
          <p:nvPr userDrawn="1"/>
        </p:nvGrpSpPr>
        <p:grpSpPr>
          <a:xfrm>
            <a:off x="861824" y="3118579"/>
            <a:ext cx="1715397" cy="524909"/>
            <a:chOff x="2824163" y="3194050"/>
            <a:chExt cx="2090738" cy="590550"/>
          </a:xfrm>
        </p:grpSpPr>
        <p:sp>
          <p:nvSpPr>
            <p:cNvPr id="43"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4"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5"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6"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7"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8"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9"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0"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1"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2"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3"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4"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5"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6"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7"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8"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9"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0"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1"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2"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3"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4"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5"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6"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7"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8"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9"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0"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1"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2"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3"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4"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5"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29815155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calair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5241" y="292185"/>
            <a:ext cx="4609087" cy="523220"/>
          </a:xfrm>
        </p:spPr>
        <p:txBody>
          <a:bodyPr anchor="t">
            <a:noAutofit/>
          </a:bodyPr>
          <a:lstStyle>
            <a:lvl1pPr algn="l">
              <a:defRPr sz="2800" b="1" cap="small" baseline="0">
                <a:solidFill>
                  <a:schemeClr val="accent4"/>
                </a:solidFill>
              </a:defRPr>
            </a:lvl1pPr>
          </a:lstStyle>
          <a:p>
            <a:r>
              <a:rPr lang="en-US" dirty="0" smtClean="0"/>
              <a:t>Click to edit title</a:t>
            </a:r>
            <a:endParaRPr lang="fr-FR" dirty="0"/>
          </a:p>
        </p:txBody>
      </p:sp>
      <p:grpSp>
        <p:nvGrpSpPr>
          <p:cNvPr id="4" name="Group 3"/>
          <p:cNvGrpSpPr/>
          <p:nvPr userDrawn="1"/>
        </p:nvGrpSpPr>
        <p:grpSpPr>
          <a:xfrm>
            <a:off x="7435540" y="6245218"/>
            <a:ext cx="1346297" cy="389816"/>
            <a:chOff x="5553266" y="4461946"/>
            <a:chExt cx="1858347" cy="496688"/>
          </a:xfrm>
        </p:grpSpPr>
        <p:sp>
          <p:nvSpPr>
            <p:cNvPr id="5" name="Freeform 6"/>
            <p:cNvSpPr>
              <a:spLocks noEditPoints="1"/>
            </p:cNvSpPr>
            <p:nvPr/>
          </p:nvSpPr>
          <p:spPr bwMode="auto">
            <a:xfrm>
              <a:off x="5935660"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Freeform 7"/>
            <p:cNvSpPr>
              <a:spLocks noEditPoints="1"/>
            </p:cNvSpPr>
            <p:nvPr/>
          </p:nvSpPr>
          <p:spPr bwMode="auto">
            <a:xfrm>
              <a:off x="6820385"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 name="Freeform 8"/>
            <p:cNvSpPr>
              <a:spLocks/>
            </p:cNvSpPr>
            <p:nvPr/>
          </p:nvSpPr>
          <p:spPr bwMode="auto">
            <a:xfrm>
              <a:off x="6240445" y="4588940"/>
              <a:ext cx="272332" cy="207424"/>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 name="Freeform 9"/>
            <p:cNvSpPr>
              <a:spLocks/>
            </p:cNvSpPr>
            <p:nvPr/>
          </p:nvSpPr>
          <p:spPr bwMode="auto">
            <a:xfrm>
              <a:off x="6538176" y="4588940"/>
              <a:ext cx="259632" cy="207424"/>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10"/>
            <p:cNvSpPr>
              <a:spLocks/>
            </p:cNvSpPr>
            <p:nvPr/>
          </p:nvSpPr>
          <p:spPr bwMode="auto">
            <a:xfrm>
              <a:off x="5553266" y="4586118"/>
              <a:ext cx="356995" cy="210246"/>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11"/>
            <p:cNvSpPr>
              <a:spLocks/>
            </p:cNvSpPr>
            <p:nvPr/>
          </p:nvSpPr>
          <p:spPr bwMode="auto">
            <a:xfrm>
              <a:off x="7125170" y="4461946"/>
              <a:ext cx="286443" cy="4966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6" name="Text Placeholder 15"/>
          <p:cNvSpPr>
            <a:spLocks noGrp="1"/>
          </p:cNvSpPr>
          <p:nvPr>
            <p:ph type="body" sz="quarter" idx="10"/>
          </p:nvPr>
        </p:nvSpPr>
        <p:spPr>
          <a:xfrm>
            <a:off x="3885241" y="1257066"/>
            <a:ext cx="4609087" cy="4553530"/>
          </a:xfrm>
        </p:spPr>
        <p:txBody>
          <a:bodyPr>
            <a:noAutofit/>
          </a:bodyPr>
          <a:lstStyle>
            <a:lvl1pPr marL="315913" indent="-315913">
              <a:spcAft>
                <a:spcPts val="400"/>
              </a:spcAft>
              <a:buClr>
                <a:schemeClr val="accent4"/>
              </a:buClr>
              <a:buFont typeface="Wingdings 2" pitchFamily="18" charset="2"/>
              <a:buChar char="¾"/>
              <a:defRPr sz="2400" b="1" cap="small" baseline="0"/>
            </a:lvl1pPr>
            <a:lvl2pPr marL="631825" indent="-200025">
              <a:spcAft>
                <a:spcPts val="400"/>
              </a:spcAft>
              <a:buClr>
                <a:schemeClr val="accent1"/>
              </a:buClr>
              <a:buFont typeface="Wingdings 2" pitchFamily="18" charset="2"/>
              <a:buChar char="¡"/>
              <a:defRPr sz="2000"/>
            </a:lvl2pPr>
          </a:lstStyle>
          <a:p>
            <a:pPr lvl="0"/>
            <a:r>
              <a:rPr lang="en-US" smtClean="0"/>
              <a:t>Click to edit Master text styles</a:t>
            </a:r>
          </a:p>
          <a:p>
            <a:pPr lvl="1"/>
            <a:r>
              <a:rPr lang="en-US" smtClean="0"/>
              <a:t>Second level</a:t>
            </a:r>
          </a:p>
        </p:txBody>
      </p:sp>
      <p:sp>
        <p:nvSpPr>
          <p:cNvPr id="17" name="Rectangle 39"/>
          <p:cNvSpPr>
            <a:spLocks noChangeArrowheads="1"/>
          </p:cNvSpPr>
          <p:nvPr userDrawn="1"/>
        </p:nvSpPr>
        <p:spPr bwMode="auto">
          <a:xfrm>
            <a:off x="0" y="0"/>
            <a:ext cx="9144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5" b="1281"/>
          <a:stretch/>
        </p:blipFill>
        <p:spPr>
          <a:xfrm>
            <a:off x="1" y="109579"/>
            <a:ext cx="3251689" cy="6748422"/>
          </a:xfrm>
          <a:prstGeom prst="rect">
            <a:avLst/>
          </a:prstGeom>
        </p:spPr>
      </p:pic>
    </p:spTree>
    <p:extLst>
      <p:ext uri="{BB962C8B-B14F-4D97-AF65-F5344CB8AC3E}">
        <p14:creationId xmlns:p14="http://schemas.microsoft.com/office/powerpoint/2010/main" val="310290858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calaire 2">
    <p:spTree>
      <p:nvGrpSpPr>
        <p:cNvPr id="1" name=""/>
        <p:cNvGrpSpPr/>
        <p:nvPr/>
      </p:nvGrpSpPr>
      <p:grpSpPr>
        <a:xfrm>
          <a:off x="0" y="0"/>
          <a:ext cx="0" cy="0"/>
          <a:chOff x="0" y="0"/>
          <a:chExt cx="0" cy="0"/>
        </a:xfrm>
      </p:grpSpPr>
      <p:sp>
        <p:nvSpPr>
          <p:cNvPr id="15" name="Rectangle 14"/>
          <p:cNvSpPr/>
          <p:nvPr userDrawn="1"/>
        </p:nvSpPr>
        <p:spPr>
          <a:xfrm>
            <a:off x="0" y="1"/>
            <a:ext cx="3236860" cy="6858000"/>
          </a:xfrm>
          <a:prstGeom prst="rect">
            <a:avLst/>
          </a:prstGeom>
          <a:solidFill>
            <a:srgbClr val="CA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lumMod val="75000"/>
                  <a:lumOff val="25000"/>
                </a:schemeClr>
              </a:solidFill>
            </a:endParaRPr>
          </a:p>
        </p:txBody>
      </p:sp>
      <p:sp>
        <p:nvSpPr>
          <p:cNvPr id="17" name="TextBox 39"/>
          <p:cNvSpPr txBox="1"/>
          <p:nvPr userDrawn="1"/>
        </p:nvSpPr>
        <p:spPr>
          <a:xfrm>
            <a:off x="807152" y="3167391"/>
            <a:ext cx="1622560" cy="523220"/>
          </a:xfrm>
          <a:prstGeom prst="rect">
            <a:avLst/>
          </a:prstGeom>
          <a:noFill/>
        </p:spPr>
        <p:txBody>
          <a:bodyPr wrap="none" rtlCol="0">
            <a:spAutoFit/>
          </a:bodyPr>
          <a:lstStyle/>
          <a:p>
            <a:pPr algn="ctr"/>
            <a:r>
              <a:rPr lang="fr-FR" sz="2800" b="1" cap="small" dirty="0" smtClean="0">
                <a:solidFill>
                  <a:schemeClr val="accent4"/>
                </a:solidFill>
                <a:latin typeface="+mj-lt"/>
              </a:rPr>
              <a:t>Content</a:t>
            </a:r>
            <a:endParaRPr lang="fr-FR" sz="2800" cap="small" dirty="0">
              <a:solidFill>
                <a:schemeClr val="accent4"/>
              </a:solidFill>
              <a:latin typeface="+mj-lt"/>
            </a:endParaRPr>
          </a:p>
        </p:txBody>
      </p:sp>
      <p:grpSp>
        <p:nvGrpSpPr>
          <p:cNvPr id="3" name="Group 3"/>
          <p:cNvGrpSpPr/>
          <p:nvPr userDrawn="1"/>
        </p:nvGrpSpPr>
        <p:grpSpPr>
          <a:xfrm>
            <a:off x="7435540" y="6245218"/>
            <a:ext cx="1346297" cy="389816"/>
            <a:chOff x="5553266" y="4461946"/>
            <a:chExt cx="1858347" cy="496688"/>
          </a:xfrm>
        </p:grpSpPr>
        <p:sp>
          <p:nvSpPr>
            <p:cNvPr id="5" name="Freeform 6"/>
            <p:cNvSpPr>
              <a:spLocks noEditPoints="1"/>
            </p:cNvSpPr>
            <p:nvPr/>
          </p:nvSpPr>
          <p:spPr bwMode="auto">
            <a:xfrm>
              <a:off x="5935660"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Freeform 7"/>
            <p:cNvSpPr>
              <a:spLocks noEditPoints="1"/>
            </p:cNvSpPr>
            <p:nvPr/>
          </p:nvSpPr>
          <p:spPr bwMode="auto">
            <a:xfrm>
              <a:off x="6820385"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 name="Freeform 8"/>
            <p:cNvSpPr>
              <a:spLocks/>
            </p:cNvSpPr>
            <p:nvPr/>
          </p:nvSpPr>
          <p:spPr bwMode="auto">
            <a:xfrm>
              <a:off x="6240445" y="4588940"/>
              <a:ext cx="272332" cy="207424"/>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 name="Freeform 9"/>
            <p:cNvSpPr>
              <a:spLocks/>
            </p:cNvSpPr>
            <p:nvPr/>
          </p:nvSpPr>
          <p:spPr bwMode="auto">
            <a:xfrm>
              <a:off x="6538176" y="4588940"/>
              <a:ext cx="259632" cy="207424"/>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10"/>
            <p:cNvSpPr>
              <a:spLocks/>
            </p:cNvSpPr>
            <p:nvPr/>
          </p:nvSpPr>
          <p:spPr bwMode="auto">
            <a:xfrm>
              <a:off x="5553266" y="4586118"/>
              <a:ext cx="356995" cy="210246"/>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11"/>
            <p:cNvSpPr>
              <a:spLocks/>
            </p:cNvSpPr>
            <p:nvPr/>
          </p:nvSpPr>
          <p:spPr bwMode="auto">
            <a:xfrm>
              <a:off x="7125170" y="4461946"/>
              <a:ext cx="286443" cy="4966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6" name="Text Placeholder 15"/>
          <p:cNvSpPr>
            <a:spLocks noGrp="1"/>
          </p:cNvSpPr>
          <p:nvPr>
            <p:ph type="body" sz="quarter" idx="10"/>
          </p:nvPr>
        </p:nvSpPr>
        <p:spPr>
          <a:xfrm>
            <a:off x="3885241" y="1257066"/>
            <a:ext cx="4609087" cy="4553530"/>
          </a:xfrm>
        </p:spPr>
        <p:txBody>
          <a:bodyPr>
            <a:noAutofit/>
          </a:bodyPr>
          <a:lstStyle>
            <a:lvl1pPr marL="315913" indent="-315913">
              <a:spcAft>
                <a:spcPts val="400"/>
              </a:spcAft>
              <a:buClr>
                <a:schemeClr val="accent4"/>
              </a:buClr>
              <a:buFont typeface="Wingdings 2" pitchFamily="18" charset="2"/>
              <a:buChar char="¾"/>
              <a:defRPr sz="2400" b="1" cap="small" baseline="0"/>
            </a:lvl1pPr>
            <a:lvl2pPr marL="631825" indent="-200025">
              <a:spcAft>
                <a:spcPts val="400"/>
              </a:spcAft>
              <a:buClr>
                <a:schemeClr val="accent1"/>
              </a:buClr>
              <a:buFont typeface="Wingdings 2" pitchFamily="18" charset="2"/>
              <a:buChar char="¡"/>
              <a:defRPr sz="2000"/>
            </a:lvl2pPr>
          </a:lstStyle>
          <a:p>
            <a:pPr lvl="0"/>
            <a:r>
              <a:rPr lang="en-US" smtClean="0"/>
              <a:t>Click to edit Master text styles</a:t>
            </a:r>
          </a:p>
          <a:p>
            <a:pPr lvl="1"/>
            <a:r>
              <a:rPr lang="en-US" smtClean="0"/>
              <a:t>Second level</a:t>
            </a:r>
          </a:p>
        </p:txBody>
      </p:sp>
      <p:sp>
        <p:nvSpPr>
          <p:cNvPr id="18" name="Rectangle 39"/>
          <p:cNvSpPr>
            <a:spLocks noChangeArrowheads="1"/>
          </p:cNvSpPr>
          <p:nvPr userDrawn="1"/>
        </p:nvSpPr>
        <p:spPr bwMode="auto">
          <a:xfrm>
            <a:off x="0" y="0"/>
            <a:ext cx="9144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77832426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amp;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p14="http://schemas.microsoft.com/office/powerpoint/2010/main" val="8341874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38893245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mp; 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466" y="1591"/>
          <a:ext cx="1465" cy="1587"/>
        </p:xfrm>
        <a:graphic>
          <a:graphicData uri="http://schemas.openxmlformats.org/presentationml/2006/ole">
            <mc:AlternateContent xmlns:mc="http://schemas.openxmlformats.org/markup-compatibility/2006">
              <mc:Choice xmlns:v="urn:schemas-microsoft-com:vml" Requires="v">
                <p:oleObj spid="_x0000_s515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 y="1591"/>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a:xfrm>
            <a:off x="457203" y="1600200"/>
            <a:ext cx="5075238"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pic>
        <p:nvPicPr>
          <p:cNvPr id="4" name="Picture 24" descr="C:\Users\Home\Desktop\Zineb\SIMAJE\Prospects\L'Argus de la presse\Ombre.png"/>
          <p:cNvPicPr preferRelativeResize="0">
            <a:picLocks noChangeArrowheads="1"/>
          </p:cNvPicPr>
          <p:nvPr userDrawn="1"/>
        </p:nvPicPr>
        <p:blipFill>
          <a:blip r:embed="rId6" cstate="print"/>
          <a:srcRect/>
          <a:stretch>
            <a:fillRect/>
          </a:stretch>
        </p:blipFill>
        <p:spPr bwMode="auto">
          <a:xfrm>
            <a:off x="5706208" y="6122902"/>
            <a:ext cx="2980592" cy="87398"/>
          </a:xfrm>
          <a:prstGeom prst="rect">
            <a:avLst/>
          </a:prstGeom>
          <a:noFill/>
          <a:ln w="9525">
            <a:noFill/>
            <a:miter lim="800000"/>
            <a:headEnd/>
            <a:tailEnd/>
          </a:ln>
        </p:spPr>
      </p:pic>
      <p:sp>
        <p:nvSpPr>
          <p:cNvPr id="6" name="Picture Placeholder 5"/>
          <p:cNvSpPr>
            <a:spLocks noGrp="1"/>
          </p:cNvSpPr>
          <p:nvPr>
            <p:ph type="pic" sz="quarter" idx="10" hasCustomPrompt="1"/>
          </p:nvPr>
        </p:nvSpPr>
        <p:spPr>
          <a:xfrm>
            <a:off x="5706208" y="1600200"/>
            <a:ext cx="2980592" cy="4525962"/>
          </a:xfrm>
          <a:solidFill>
            <a:schemeClr val="tx2">
              <a:lumMod val="20000"/>
              <a:lumOff val="80000"/>
            </a:schemeClr>
          </a:solidFill>
        </p:spPr>
        <p:txBody>
          <a:bodyPr anchor="ctr"/>
          <a:lstStyle>
            <a:lvl1pPr algn="ctr">
              <a:buNone/>
              <a:defRPr sz="1800" b="0"/>
            </a:lvl1pPr>
          </a:lstStyle>
          <a:p>
            <a:r>
              <a:rPr lang="fr-FR" dirty="0" smtClean="0"/>
              <a:t>Photo</a:t>
            </a:r>
            <a:endParaRPr lang="fr-FR" dirty="0"/>
          </a:p>
        </p:txBody>
      </p:sp>
    </p:spTree>
    <p:extLst>
      <p:ext uri="{BB962C8B-B14F-4D97-AF65-F5344CB8AC3E}">
        <p14:creationId xmlns:p14="http://schemas.microsoft.com/office/powerpoint/2010/main" val="429994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Graphiq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5" name="Rectangle 4"/>
          <p:cNvSpPr/>
          <p:nvPr userDrawn="1"/>
        </p:nvSpPr>
        <p:spPr>
          <a:xfrm>
            <a:off x="457199" y="2265376"/>
            <a:ext cx="3804129" cy="3476626"/>
          </a:xfrm>
          <a:prstGeom prst="rect">
            <a:avLst/>
          </a:prstGeom>
          <a:solidFill>
            <a:schemeClr val="bg1"/>
          </a:solidFill>
          <a:ln w="9525">
            <a:solidFill>
              <a:srgbClr val="00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6" name="Rectangle 5"/>
          <p:cNvSpPr/>
          <p:nvPr userDrawn="1"/>
        </p:nvSpPr>
        <p:spPr>
          <a:xfrm>
            <a:off x="4882672" y="2265376"/>
            <a:ext cx="3804129" cy="3476626"/>
          </a:xfrm>
          <a:prstGeom prst="rect">
            <a:avLst/>
          </a:prstGeom>
          <a:solidFill>
            <a:schemeClr val="bg1"/>
          </a:solidFill>
          <a:ln w="9525">
            <a:solidFill>
              <a:srgbClr val="00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8" name="Text Placeholder 7"/>
          <p:cNvSpPr>
            <a:spLocks noGrp="1"/>
          </p:cNvSpPr>
          <p:nvPr>
            <p:ph type="body" sz="quarter" idx="10" hasCustomPrompt="1"/>
          </p:nvPr>
        </p:nvSpPr>
        <p:spPr>
          <a:xfrm>
            <a:off x="457202" y="1828482"/>
            <a:ext cx="3804128" cy="430887"/>
          </a:xfrm>
        </p:spPr>
        <p:txBody>
          <a:bodyPr anchor="ctr"/>
          <a:lstStyle>
            <a:lvl1pPr marL="0" indent="0" algn="ctr">
              <a:buNone/>
              <a:defRPr sz="1600" cap="none" baseline="0">
                <a:solidFill>
                  <a:schemeClr val="accent2"/>
                </a:solidFill>
              </a:defRPr>
            </a:lvl1pPr>
          </a:lstStyle>
          <a:p>
            <a:pPr lvl="0"/>
            <a:r>
              <a:rPr lang="fr-FR" noProof="0" dirty="0" smtClean="0"/>
              <a:t>Titre 1</a:t>
            </a:r>
            <a:endParaRPr lang="fr-FR" noProof="0" dirty="0"/>
          </a:p>
        </p:txBody>
      </p:sp>
      <p:sp>
        <p:nvSpPr>
          <p:cNvPr id="9" name="Text Placeholder 7"/>
          <p:cNvSpPr>
            <a:spLocks noGrp="1"/>
          </p:cNvSpPr>
          <p:nvPr>
            <p:ph type="body" sz="quarter" idx="11" hasCustomPrompt="1"/>
          </p:nvPr>
        </p:nvSpPr>
        <p:spPr>
          <a:xfrm>
            <a:off x="4882671" y="1828482"/>
            <a:ext cx="3804128" cy="430887"/>
          </a:xfrm>
          <a:solidFill>
            <a:schemeClr val="accent2"/>
          </a:solidFill>
          <a:ln w="9525">
            <a:solidFill>
              <a:schemeClr val="accent2"/>
            </a:solidFill>
          </a:ln>
        </p:spPr>
        <p:txBody>
          <a:bodyPr anchor="ctr"/>
          <a:lstStyle>
            <a:lvl1pPr marL="0" indent="0" algn="ctr">
              <a:buNone/>
              <a:defRPr sz="1600" cap="none" baseline="0">
                <a:solidFill>
                  <a:schemeClr val="bg1"/>
                </a:solidFill>
              </a:defRPr>
            </a:lvl1pPr>
          </a:lstStyle>
          <a:p>
            <a:pPr lvl="0"/>
            <a:r>
              <a:rPr lang="fr-FR" noProof="0" dirty="0" smtClean="0"/>
              <a:t>Titre 2</a:t>
            </a:r>
            <a:endParaRPr lang="fr-FR" noProof="0" dirty="0"/>
          </a:p>
        </p:txBody>
      </p:sp>
      <p:sp>
        <p:nvSpPr>
          <p:cNvPr id="13" name="Chart Placeholder 12"/>
          <p:cNvSpPr>
            <a:spLocks noGrp="1"/>
          </p:cNvSpPr>
          <p:nvPr>
            <p:ph type="chart" sz="quarter" idx="12"/>
          </p:nvPr>
        </p:nvSpPr>
        <p:spPr>
          <a:xfrm>
            <a:off x="559767" y="2393964"/>
            <a:ext cx="3598997" cy="3219450"/>
          </a:xfrm>
        </p:spPr>
        <p:txBody>
          <a:bodyPr anchor="ctr"/>
          <a:lstStyle>
            <a:lvl1pPr algn="ctr">
              <a:buNone/>
              <a:defRPr sz="1800" b="0"/>
            </a:lvl1pPr>
          </a:lstStyle>
          <a:p>
            <a:r>
              <a:rPr lang="en-US" smtClean="0"/>
              <a:t>Click icon to add chart</a:t>
            </a:r>
            <a:endParaRPr lang="fr-FR" dirty="0"/>
          </a:p>
        </p:txBody>
      </p:sp>
      <p:sp>
        <p:nvSpPr>
          <p:cNvPr id="14" name="Chart Placeholder 12"/>
          <p:cNvSpPr>
            <a:spLocks noGrp="1"/>
          </p:cNvSpPr>
          <p:nvPr>
            <p:ph type="chart" sz="quarter" idx="13"/>
          </p:nvPr>
        </p:nvSpPr>
        <p:spPr>
          <a:xfrm>
            <a:off x="4985239" y="2393964"/>
            <a:ext cx="3598997" cy="3219450"/>
          </a:xfrm>
        </p:spPr>
        <p:txBody>
          <a:bodyPr anchor="ctr"/>
          <a:lstStyle>
            <a:lvl1pPr algn="ctr">
              <a:buNone/>
              <a:defRPr sz="1800" b="0"/>
            </a:lvl1pPr>
          </a:lstStyle>
          <a:p>
            <a:r>
              <a:rPr lang="en-US" smtClean="0"/>
              <a:t>Click icon to add chart</a:t>
            </a:r>
            <a:endParaRPr lang="fr-FR" dirty="0"/>
          </a:p>
        </p:txBody>
      </p:sp>
    </p:spTree>
    <p:extLst>
      <p:ext uri="{BB962C8B-B14F-4D97-AF65-F5344CB8AC3E}">
        <p14:creationId xmlns:p14="http://schemas.microsoft.com/office/powerpoint/2010/main" val="3158239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5"/>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4135" name="think-cell Slide" r:id="rId16" imgW="270" imgH="270" progId="TCLayout.ActiveDocument.1">
                  <p:embed/>
                </p:oleObj>
              </mc:Choice>
              <mc:Fallback>
                <p:oleObj name="think-cell Slide" r:id="rId16" imgW="270" imgH="27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457200" y="1600200"/>
            <a:ext cx="8229600" cy="4525962"/>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TextBox 8"/>
          <p:cNvSpPr txBox="1"/>
          <p:nvPr/>
        </p:nvSpPr>
        <p:spPr>
          <a:xfrm>
            <a:off x="885170" y="6616661"/>
            <a:ext cx="1663918" cy="123111"/>
          </a:xfrm>
          <a:prstGeom prst="rect">
            <a:avLst/>
          </a:prstGeom>
          <a:noFill/>
        </p:spPr>
        <p:txBody>
          <a:bodyPr wrap="none" lIns="0" tIns="0" rIns="0" bIns="0" rtlCol="0">
            <a:spAutoFit/>
          </a:bodyPr>
          <a:lstStyle/>
          <a:p>
            <a:r>
              <a:rPr lang="en-US" sz="800" noProof="0" dirty="0" smtClean="0">
                <a:solidFill>
                  <a:schemeClr val="accent1"/>
                </a:solidFill>
              </a:rPr>
              <a:t>A Guide to Selective Coordination</a:t>
            </a:r>
          </a:p>
        </p:txBody>
      </p:sp>
      <p:sp>
        <p:nvSpPr>
          <p:cNvPr id="10" name="TextBox 9"/>
          <p:cNvSpPr txBox="1"/>
          <p:nvPr/>
        </p:nvSpPr>
        <p:spPr>
          <a:xfrm>
            <a:off x="457200" y="6616661"/>
            <a:ext cx="252778" cy="123111"/>
          </a:xfrm>
          <a:prstGeom prst="rect">
            <a:avLst/>
          </a:prstGeom>
          <a:noFill/>
        </p:spPr>
        <p:txBody>
          <a:bodyPr wrap="square" lIns="0" tIns="0" rIns="0" bIns="0" rtlCol="0">
            <a:spAutoFit/>
          </a:bodyPr>
          <a:lstStyle/>
          <a:p>
            <a:pPr algn="ctr"/>
            <a:fld id="{6A895693-0027-4F28-9367-92E39A51F51C}" type="slidenum">
              <a:rPr lang="fr-FR" sz="800" smtClean="0">
                <a:solidFill>
                  <a:schemeClr val="accent1"/>
                </a:solidFill>
              </a:rPr>
              <a:pPr algn="ctr"/>
              <a:t>‹#›</a:t>
            </a:fld>
            <a:endParaRPr lang="fr-FR" sz="800" dirty="0">
              <a:solidFill>
                <a:schemeClr val="accent1"/>
              </a:solidFill>
            </a:endParaRPr>
          </a:p>
        </p:txBody>
      </p:sp>
      <p:cxnSp>
        <p:nvCxnSpPr>
          <p:cNvPr id="12" name="Straight Connector 11"/>
          <p:cNvCxnSpPr/>
          <p:nvPr/>
        </p:nvCxnSpPr>
        <p:spPr>
          <a:xfrm>
            <a:off x="709978" y="6599635"/>
            <a:ext cx="0" cy="1571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505573"/>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028969" y="6577039"/>
            <a:ext cx="698862" cy="202352"/>
            <a:chOff x="4930625" y="3208512"/>
            <a:chExt cx="2921301" cy="780788"/>
          </a:xfrm>
        </p:grpSpPr>
        <p:sp>
          <p:nvSpPr>
            <p:cNvPr id="16" name="Freeform 6"/>
            <p:cNvSpPr>
              <a:spLocks noEditPoints="1"/>
            </p:cNvSpPr>
            <p:nvPr/>
          </p:nvSpPr>
          <p:spPr bwMode="auto">
            <a:xfrm>
              <a:off x="5531744" y="3408145"/>
              <a:ext cx="479120" cy="326068"/>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7"/>
            <p:cNvSpPr>
              <a:spLocks noEditPoints="1"/>
            </p:cNvSpPr>
            <p:nvPr/>
          </p:nvSpPr>
          <p:spPr bwMode="auto">
            <a:xfrm>
              <a:off x="6922521" y="3408145"/>
              <a:ext cx="479120" cy="326068"/>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8"/>
            <p:cNvSpPr>
              <a:spLocks/>
            </p:cNvSpPr>
            <p:nvPr/>
          </p:nvSpPr>
          <p:spPr bwMode="auto">
            <a:xfrm>
              <a:off x="6010864" y="3408145"/>
              <a:ext cx="428103" cy="326068"/>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9"/>
            <p:cNvSpPr>
              <a:spLocks/>
            </p:cNvSpPr>
            <p:nvPr/>
          </p:nvSpPr>
          <p:spPr bwMode="auto">
            <a:xfrm>
              <a:off x="6478892" y="3408145"/>
              <a:ext cx="408139" cy="326068"/>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0"/>
            <p:cNvSpPr>
              <a:spLocks/>
            </p:cNvSpPr>
            <p:nvPr/>
          </p:nvSpPr>
          <p:spPr bwMode="auto">
            <a:xfrm>
              <a:off x="4930625" y="3403709"/>
              <a:ext cx="561192" cy="330505"/>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1"/>
            <p:cNvSpPr>
              <a:spLocks/>
            </p:cNvSpPr>
            <p:nvPr/>
          </p:nvSpPr>
          <p:spPr bwMode="auto">
            <a:xfrm>
              <a:off x="7401641" y="3208512"/>
              <a:ext cx="450285" cy="7807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cxnSp>
        <p:nvCxnSpPr>
          <p:cNvPr id="22" name="Straight Connector 27"/>
          <p:cNvCxnSpPr/>
          <p:nvPr/>
        </p:nvCxnSpPr>
        <p:spPr>
          <a:xfrm>
            <a:off x="0" y="1084231"/>
            <a:ext cx="9144000" cy="0"/>
          </a:xfrm>
          <a:prstGeom prst="line">
            <a:avLst/>
          </a:prstGeom>
          <a:ln>
            <a:solidFill>
              <a:srgbClr val="E84E0F"/>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138891"/>
            <a:ext cx="8229600" cy="914400"/>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23" name="Rectangle 39"/>
          <p:cNvSpPr>
            <a:spLocks noChangeArrowheads="1"/>
          </p:cNvSpPr>
          <p:nvPr/>
        </p:nvSpPr>
        <p:spPr bwMode="auto">
          <a:xfrm>
            <a:off x="0" y="0"/>
            <a:ext cx="9144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21984546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fade/>
  </p:transition>
  <p:timing>
    <p:tnLst>
      <p:par>
        <p:cTn id="1" dur="indefinite" restart="never" nodeType="tmRoot"/>
      </p:par>
    </p:tnLst>
  </p:timing>
  <p:txStyles>
    <p:titleStyle>
      <a:lvl1pPr algn="l" defTabSz="914400" rtl="0" eaLnBrk="1" latinLnBrk="0" hangingPunct="1">
        <a:spcBef>
          <a:spcPct val="0"/>
        </a:spcBef>
        <a:buNone/>
        <a:defRPr sz="2800" b="1" kern="1200" cap="small" baseline="0">
          <a:solidFill>
            <a:schemeClr val="accent4"/>
          </a:solidFill>
          <a:latin typeface="+mj-lt"/>
          <a:ea typeface="+mj-ea"/>
          <a:cs typeface="+mj-cs"/>
        </a:defRPr>
      </a:lvl1pPr>
    </p:titleStyle>
    <p:bodyStyle>
      <a:lvl1pPr marL="284400" indent="-284400" algn="l" defTabSz="914400" rtl="0" eaLnBrk="1" latinLnBrk="0" hangingPunct="1">
        <a:spcBef>
          <a:spcPts val="0"/>
        </a:spcBef>
        <a:spcAft>
          <a:spcPts val="400"/>
        </a:spcAft>
        <a:buClr>
          <a:schemeClr val="accent4"/>
        </a:buClr>
        <a:buFont typeface="Wingdings 2" pitchFamily="18" charset="2"/>
        <a:buChar char="¾"/>
        <a:defRPr sz="2400" b="1" kern="1200" cap="small" baseline="0">
          <a:solidFill>
            <a:schemeClr val="tx1"/>
          </a:solidFill>
          <a:latin typeface="+mn-lt"/>
          <a:ea typeface="+mn-ea"/>
          <a:cs typeface="+mn-cs"/>
        </a:defRPr>
      </a:lvl1pPr>
      <a:lvl2pPr marL="561600" indent="-201600" algn="l" defTabSz="914400" rtl="0" eaLnBrk="1" latinLnBrk="0" hangingPunct="1">
        <a:spcBef>
          <a:spcPts val="0"/>
        </a:spcBef>
        <a:spcAft>
          <a:spcPts val="400"/>
        </a:spcAft>
        <a:buClr>
          <a:schemeClr val="accent1"/>
        </a:buClr>
        <a:buFont typeface="Wingdings 2" pitchFamily="18" charset="2"/>
        <a:buChar char="¡"/>
        <a:defRPr sz="2000" kern="1200">
          <a:solidFill>
            <a:schemeClr val="tx1"/>
          </a:solidFill>
          <a:latin typeface="+mn-lt"/>
          <a:ea typeface="+mn-ea"/>
          <a:cs typeface="+mn-cs"/>
        </a:defRPr>
      </a:lvl2pPr>
      <a:lvl3pPr marL="946800" indent="-201600" algn="l" defTabSz="914400" rtl="0" eaLnBrk="1" latinLnBrk="0" hangingPunct="1">
        <a:spcBef>
          <a:spcPts val="0"/>
        </a:spcBef>
        <a:spcAft>
          <a:spcPts val="400"/>
        </a:spcAft>
        <a:buClr>
          <a:schemeClr val="accent4"/>
        </a:buClr>
        <a:buFont typeface="Wingdings 2" pitchFamily="18" charset="2"/>
        <a:buChar char="¡"/>
        <a:defRPr sz="1600" kern="1200">
          <a:solidFill>
            <a:schemeClr val="tx1"/>
          </a:solidFill>
          <a:latin typeface="+mn-lt"/>
          <a:ea typeface="+mn-ea"/>
          <a:cs typeface="+mn-cs"/>
        </a:defRPr>
      </a:lvl3pPr>
      <a:lvl4pPr marL="1324800" indent="-230400" algn="l" defTabSz="914400" rtl="0" eaLnBrk="1" latinLnBrk="0" hangingPunct="1">
        <a:spcBef>
          <a:spcPts val="0"/>
        </a:spcBef>
        <a:spcAft>
          <a:spcPts val="400"/>
        </a:spcAft>
        <a:buClr>
          <a:schemeClr val="accent1"/>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5605" y="1389838"/>
            <a:ext cx="5719279" cy="677109"/>
          </a:xfrm>
        </p:spPr>
        <p:txBody>
          <a:bodyPr/>
          <a:lstStyle/>
          <a:p>
            <a:r>
              <a:rPr lang="en-US" dirty="0" smtClean="0"/>
              <a:t>Mersen’s Fused Coordination Panelboard</a:t>
            </a:r>
            <a:endParaRPr lang="en-US" dirty="0"/>
          </a:p>
        </p:txBody>
      </p:sp>
      <p:sp>
        <p:nvSpPr>
          <p:cNvPr id="3" name="Subtitle 2"/>
          <p:cNvSpPr>
            <a:spLocks noGrp="1"/>
          </p:cNvSpPr>
          <p:nvPr>
            <p:ph type="subTitle" idx="1"/>
          </p:nvPr>
        </p:nvSpPr>
        <p:spPr>
          <a:xfrm>
            <a:off x="3403048" y="2078831"/>
            <a:ext cx="3357322" cy="611623"/>
          </a:xfrm>
        </p:spPr>
        <p:txBody>
          <a:bodyPr/>
          <a:lstStyle/>
          <a:p>
            <a:r>
              <a:rPr lang="en-US" dirty="0" smtClean="0"/>
              <a:t>A Guide to Selective Coordination</a:t>
            </a:r>
            <a:endParaRPr lang="en-US" dirty="0"/>
          </a:p>
        </p:txBody>
      </p:sp>
      <p:grpSp>
        <p:nvGrpSpPr>
          <p:cNvPr id="9" name="Group 8"/>
          <p:cNvGrpSpPr>
            <a:grpSpLocks/>
          </p:cNvGrpSpPr>
          <p:nvPr/>
        </p:nvGrpSpPr>
        <p:grpSpPr bwMode="auto">
          <a:xfrm>
            <a:off x="3414502" y="3247494"/>
            <a:ext cx="4657001" cy="3062200"/>
            <a:chOff x="848389" y="372139"/>
            <a:chExt cx="7687783" cy="6019428"/>
          </a:xfrm>
        </p:grpSpPr>
        <p:grpSp>
          <p:nvGrpSpPr>
            <p:cNvPr id="11" name="Group 8"/>
            <p:cNvGrpSpPr>
              <a:grpSpLocks/>
            </p:cNvGrpSpPr>
            <p:nvPr/>
          </p:nvGrpSpPr>
          <p:grpSpPr bwMode="auto">
            <a:xfrm>
              <a:off x="848389" y="4055074"/>
              <a:ext cx="4905374" cy="2336493"/>
              <a:chOff x="859022" y="4395316"/>
              <a:chExt cx="4905374" cy="2336494"/>
            </a:xfrm>
          </p:grpSpPr>
          <p:sp>
            <p:nvSpPr>
              <p:cNvPr id="61" name="Rectangle 3"/>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62" name="Rectangle 5"/>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63" name="Line 34"/>
              <p:cNvSpPr>
                <a:spLocks noChangeShapeType="1"/>
              </p:cNvSpPr>
              <p:nvPr/>
            </p:nvSpPr>
            <p:spPr bwMode="auto">
              <a:xfrm>
                <a:off x="859022" y="4395316"/>
                <a:ext cx="4905374"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4" name="Group 7"/>
              <p:cNvGrpSpPr>
                <a:grpSpLocks/>
              </p:cNvGrpSpPr>
              <p:nvPr/>
            </p:nvGrpSpPr>
            <p:grpSpPr bwMode="auto">
              <a:xfrm>
                <a:off x="2236972" y="4410518"/>
                <a:ext cx="527050" cy="2311766"/>
                <a:chOff x="1216025" y="3469908"/>
                <a:chExt cx="527050" cy="2311766"/>
              </a:xfrm>
            </p:grpSpPr>
            <p:sp>
              <p:nvSpPr>
                <p:cNvPr id="95"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96" name="Group 76"/>
                <p:cNvGrpSpPr>
                  <a:grpSpLocks/>
                </p:cNvGrpSpPr>
                <p:nvPr/>
              </p:nvGrpSpPr>
              <p:grpSpPr bwMode="auto">
                <a:xfrm>
                  <a:off x="1330325" y="3469908"/>
                  <a:ext cx="298450" cy="1806942"/>
                  <a:chOff x="1330325" y="3469908"/>
                  <a:chExt cx="298450" cy="1806942"/>
                </a:xfrm>
              </p:grpSpPr>
              <p:sp>
                <p:nvSpPr>
                  <p:cNvPr id="9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8" name="Group 78"/>
                  <p:cNvGrpSpPr>
                    <a:grpSpLocks/>
                  </p:cNvGrpSpPr>
                  <p:nvPr/>
                </p:nvGrpSpPr>
                <p:grpSpPr bwMode="auto">
                  <a:xfrm>
                    <a:off x="1330325" y="3981449"/>
                    <a:ext cx="298450" cy="1295401"/>
                    <a:chOff x="1330325" y="3981449"/>
                    <a:chExt cx="298450" cy="1295401"/>
                  </a:xfrm>
                </p:grpSpPr>
                <p:sp>
                  <p:nvSpPr>
                    <p:cNvPr id="9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0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65" name="Group 85"/>
              <p:cNvGrpSpPr>
                <a:grpSpLocks/>
              </p:cNvGrpSpPr>
              <p:nvPr/>
            </p:nvGrpSpPr>
            <p:grpSpPr bwMode="auto">
              <a:xfrm>
                <a:off x="4437246" y="4420044"/>
                <a:ext cx="527050" cy="2311766"/>
                <a:chOff x="1216024" y="3469908"/>
                <a:chExt cx="527049" cy="2311766"/>
              </a:xfrm>
            </p:grpSpPr>
            <p:sp>
              <p:nvSpPr>
                <p:cNvPr id="86" name="Oval 38"/>
                <p:cNvSpPr>
                  <a:spLocks noChangeArrowheads="1"/>
                </p:cNvSpPr>
                <p:nvPr/>
              </p:nvSpPr>
              <p:spPr bwMode="auto">
                <a:xfrm>
                  <a:off x="1216024" y="5283437"/>
                  <a:ext cx="527049"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87" name="Group 87"/>
                <p:cNvGrpSpPr>
                  <a:grpSpLocks/>
                </p:cNvGrpSpPr>
                <p:nvPr/>
              </p:nvGrpSpPr>
              <p:grpSpPr bwMode="auto">
                <a:xfrm>
                  <a:off x="1330325" y="3469908"/>
                  <a:ext cx="298450" cy="1806942"/>
                  <a:chOff x="1330325" y="3469908"/>
                  <a:chExt cx="298450" cy="1806942"/>
                </a:xfrm>
              </p:grpSpPr>
              <p:sp>
                <p:nvSpPr>
                  <p:cNvPr id="88"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9" name="Group 89"/>
                  <p:cNvGrpSpPr>
                    <a:grpSpLocks/>
                  </p:cNvGrpSpPr>
                  <p:nvPr/>
                </p:nvGrpSpPr>
                <p:grpSpPr bwMode="auto">
                  <a:xfrm>
                    <a:off x="1330325" y="3981449"/>
                    <a:ext cx="298450" cy="1295401"/>
                    <a:chOff x="1330325" y="3981449"/>
                    <a:chExt cx="298450" cy="1295401"/>
                  </a:xfrm>
                </p:grpSpPr>
                <p:sp>
                  <p:nvSpPr>
                    <p:cNvPr id="90"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92"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66" name="Group 97"/>
              <p:cNvGrpSpPr>
                <a:grpSpLocks/>
              </p:cNvGrpSpPr>
              <p:nvPr/>
            </p:nvGrpSpPr>
            <p:grpSpPr bwMode="auto">
              <a:xfrm>
                <a:off x="1141597" y="4410519"/>
                <a:ext cx="527050" cy="2311766"/>
                <a:chOff x="1216025" y="3469908"/>
                <a:chExt cx="527050" cy="2311766"/>
              </a:xfrm>
            </p:grpSpPr>
            <p:sp>
              <p:nvSpPr>
                <p:cNvPr id="77"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8" name="Group 99"/>
                <p:cNvGrpSpPr>
                  <a:grpSpLocks/>
                </p:cNvGrpSpPr>
                <p:nvPr/>
              </p:nvGrpSpPr>
              <p:grpSpPr bwMode="auto">
                <a:xfrm>
                  <a:off x="1330325" y="3469908"/>
                  <a:ext cx="298450" cy="1806942"/>
                  <a:chOff x="1330325" y="3469908"/>
                  <a:chExt cx="298450" cy="1806942"/>
                </a:xfrm>
              </p:grpSpPr>
              <p:sp>
                <p:nvSpPr>
                  <p:cNvPr id="79"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0" name="Group 101"/>
                  <p:cNvGrpSpPr>
                    <a:grpSpLocks/>
                  </p:cNvGrpSpPr>
                  <p:nvPr/>
                </p:nvGrpSpPr>
                <p:grpSpPr bwMode="auto">
                  <a:xfrm>
                    <a:off x="1330325" y="3981449"/>
                    <a:ext cx="298450" cy="1295401"/>
                    <a:chOff x="1330325" y="3981449"/>
                    <a:chExt cx="298450" cy="1295401"/>
                  </a:xfrm>
                </p:grpSpPr>
                <p:sp>
                  <p:nvSpPr>
                    <p:cNvPr id="81"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83"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67" name="Group 109"/>
              <p:cNvGrpSpPr>
                <a:grpSpLocks/>
              </p:cNvGrpSpPr>
              <p:nvPr/>
            </p:nvGrpSpPr>
            <p:grpSpPr bwMode="auto">
              <a:xfrm>
                <a:off x="3332347" y="4410518"/>
                <a:ext cx="527050" cy="2311766"/>
                <a:chOff x="1216025" y="3469908"/>
                <a:chExt cx="527050" cy="2311766"/>
              </a:xfrm>
            </p:grpSpPr>
            <p:sp>
              <p:nvSpPr>
                <p:cNvPr id="68"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69" name="Group 111"/>
                <p:cNvGrpSpPr>
                  <a:grpSpLocks/>
                </p:cNvGrpSpPr>
                <p:nvPr/>
              </p:nvGrpSpPr>
              <p:grpSpPr bwMode="auto">
                <a:xfrm>
                  <a:off x="1330325" y="3469908"/>
                  <a:ext cx="298450" cy="1806942"/>
                  <a:chOff x="1330325" y="3469908"/>
                  <a:chExt cx="298450" cy="1806942"/>
                </a:xfrm>
              </p:grpSpPr>
              <p:sp>
                <p:nvSpPr>
                  <p:cNvPr id="70"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 name="Group 113"/>
                  <p:cNvGrpSpPr>
                    <a:grpSpLocks/>
                  </p:cNvGrpSpPr>
                  <p:nvPr/>
                </p:nvGrpSpPr>
                <p:grpSpPr bwMode="auto">
                  <a:xfrm>
                    <a:off x="1330325" y="3981449"/>
                    <a:ext cx="298450" cy="1295401"/>
                    <a:chOff x="1330325" y="3981449"/>
                    <a:chExt cx="298450" cy="1295401"/>
                  </a:xfrm>
                </p:grpSpPr>
                <p:sp>
                  <p:nvSpPr>
                    <p:cNvPr id="72"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4"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13" name="Group 9"/>
            <p:cNvGrpSpPr>
              <a:grpSpLocks/>
            </p:cNvGrpSpPr>
            <p:nvPr/>
          </p:nvGrpSpPr>
          <p:grpSpPr bwMode="auto">
            <a:xfrm>
              <a:off x="5240522" y="372139"/>
              <a:ext cx="3295650" cy="4159395"/>
              <a:chOff x="5240522" y="372139"/>
              <a:chExt cx="3295650" cy="4159395"/>
            </a:xfrm>
          </p:grpSpPr>
          <p:sp>
            <p:nvSpPr>
              <p:cNvPr id="14" name="Line 34"/>
              <p:cNvSpPr>
                <a:spLocks noChangeShapeType="1"/>
              </p:cNvSpPr>
              <p:nvPr/>
            </p:nvSpPr>
            <p:spPr bwMode="auto">
              <a:xfrm>
                <a:off x="5240522" y="2204566"/>
                <a:ext cx="329565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 name="Group 121"/>
              <p:cNvGrpSpPr>
                <a:grpSpLocks/>
              </p:cNvGrpSpPr>
              <p:nvPr/>
            </p:nvGrpSpPr>
            <p:grpSpPr bwMode="auto">
              <a:xfrm>
                <a:off x="6104122" y="2219768"/>
                <a:ext cx="527050" cy="2311766"/>
                <a:chOff x="1216025" y="3469908"/>
                <a:chExt cx="527050" cy="2311766"/>
              </a:xfrm>
            </p:grpSpPr>
            <p:sp>
              <p:nvSpPr>
                <p:cNvPr id="52"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53" name="Group 123"/>
                <p:cNvGrpSpPr>
                  <a:grpSpLocks/>
                </p:cNvGrpSpPr>
                <p:nvPr/>
              </p:nvGrpSpPr>
              <p:grpSpPr bwMode="auto">
                <a:xfrm>
                  <a:off x="1330325" y="3469908"/>
                  <a:ext cx="298450" cy="1806942"/>
                  <a:chOff x="1330325" y="3469908"/>
                  <a:chExt cx="298450" cy="1806942"/>
                </a:xfrm>
              </p:grpSpPr>
              <p:sp>
                <p:nvSpPr>
                  <p:cNvPr id="54"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 name="Group 125"/>
                  <p:cNvGrpSpPr>
                    <a:grpSpLocks/>
                  </p:cNvGrpSpPr>
                  <p:nvPr/>
                </p:nvGrpSpPr>
                <p:grpSpPr bwMode="auto">
                  <a:xfrm>
                    <a:off x="1330325" y="3981449"/>
                    <a:ext cx="298450" cy="1295401"/>
                    <a:chOff x="1330325" y="3981449"/>
                    <a:chExt cx="298450" cy="1295401"/>
                  </a:xfrm>
                </p:grpSpPr>
                <p:sp>
                  <p:nvSpPr>
                    <p:cNvPr id="56"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58"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6" name="Group 133"/>
              <p:cNvGrpSpPr>
                <a:grpSpLocks/>
              </p:cNvGrpSpPr>
              <p:nvPr/>
            </p:nvGrpSpPr>
            <p:grpSpPr bwMode="auto">
              <a:xfrm>
                <a:off x="6904222" y="2219768"/>
                <a:ext cx="527050" cy="2311766"/>
                <a:chOff x="1216025" y="3469908"/>
                <a:chExt cx="527050" cy="2311766"/>
              </a:xfrm>
            </p:grpSpPr>
            <p:sp>
              <p:nvSpPr>
                <p:cNvPr id="43"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44" name="Group 135"/>
                <p:cNvGrpSpPr>
                  <a:grpSpLocks/>
                </p:cNvGrpSpPr>
                <p:nvPr/>
              </p:nvGrpSpPr>
              <p:grpSpPr bwMode="auto">
                <a:xfrm>
                  <a:off x="1330325" y="3469908"/>
                  <a:ext cx="298450" cy="1806942"/>
                  <a:chOff x="1330325" y="3469908"/>
                  <a:chExt cx="298450" cy="1806942"/>
                </a:xfrm>
              </p:grpSpPr>
              <p:sp>
                <p:nvSpPr>
                  <p:cNvPr id="45"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 name="Group 137"/>
                  <p:cNvGrpSpPr>
                    <a:grpSpLocks/>
                  </p:cNvGrpSpPr>
                  <p:nvPr/>
                </p:nvGrpSpPr>
                <p:grpSpPr bwMode="auto">
                  <a:xfrm>
                    <a:off x="1330325" y="3981449"/>
                    <a:ext cx="298450" cy="1295401"/>
                    <a:chOff x="1330325" y="3981449"/>
                    <a:chExt cx="298450" cy="1295401"/>
                  </a:xfrm>
                </p:grpSpPr>
                <p:sp>
                  <p:nvSpPr>
                    <p:cNvPr id="47"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49"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7" name="Group 145"/>
              <p:cNvGrpSpPr>
                <a:grpSpLocks/>
              </p:cNvGrpSpPr>
              <p:nvPr/>
            </p:nvGrpSpPr>
            <p:grpSpPr bwMode="auto">
              <a:xfrm>
                <a:off x="7742422" y="2210243"/>
                <a:ext cx="527050" cy="2311766"/>
                <a:chOff x="1216025" y="3469908"/>
                <a:chExt cx="527050" cy="2311766"/>
              </a:xfrm>
            </p:grpSpPr>
            <p:sp>
              <p:nvSpPr>
                <p:cNvPr id="34"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35" name="Group 147"/>
                <p:cNvGrpSpPr>
                  <a:grpSpLocks/>
                </p:cNvGrpSpPr>
                <p:nvPr/>
              </p:nvGrpSpPr>
              <p:grpSpPr bwMode="auto">
                <a:xfrm>
                  <a:off x="1330325" y="3469908"/>
                  <a:ext cx="298450" cy="1806942"/>
                  <a:chOff x="1330325" y="3469908"/>
                  <a:chExt cx="298450" cy="1806942"/>
                </a:xfrm>
              </p:grpSpPr>
              <p:sp>
                <p:nvSpPr>
                  <p:cNvPr id="3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 name="Group 149"/>
                  <p:cNvGrpSpPr>
                    <a:grpSpLocks/>
                  </p:cNvGrpSpPr>
                  <p:nvPr/>
                </p:nvGrpSpPr>
                <p:grpSpPr bwMode="auto">
                  <a:xfrm>
                    <a:off x="1330325" y="3981449"/>
                    <a:ext cx="298450" cy="1295401"/>
                    <a:chOff x="1330325" y="3981449"/>
                    <a:chExt cx="298450" cy="1295401"/>
                  </a:xfrm>
                </p:grpSpPr>
                <p:sp>
                  <p:nvSpPr>
                    <p:cNvPr id="3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4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 name="Group 157"/>
              <p:cNvGrpSpPr>
                <a:grpSpLocks/>
              </p:cNvGrpSpPr>
              <p:nvPr/>
            </p:nvGrpSpPr>
            <p:grpSpPr bwMode="auto">
              <a:xfrm>
                <a:off x="5370697" y="2229293"/>
                <a:ext cx="298450" cy="1806942"/>
                <a:chOff x="1330325" y="3469908"/>
                <a:chExt cx="298450" cy="1806942"/>
              </a:xfrm>
            </p:grpSpPr>
            <p:sp>
              <p:nvSpPr>
                <p:cNvPr id="2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 name="Group 159"/>
                <p:cNvGrpSpPr>
                  <a:grpSpLocks/>
                </p:cNvGrpSpPr>
                <p:nvPr/>
              </p:nvGrpSpPr>
              <p:grpSpPr bwMode="auto">
                <a:xfrm>
                  <a:off x="1330325" y="3981449"/>
                  <a:ext cx="298450" cy="1295401"/>
                  <a:chOff x="1330325" y="3981449"/>
                  <a:chExt cx="298450" cy="1295401"/>
                </a:xfrm>
              </p:grpSpPr>
              <p:sp>
                <p:nvSpPr>
                  <p:cNvPr id="2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3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9" name="Group 165"/>
              <p:cNvGrpSpPr>
                <a:grpSpLocks/>
              </p:cNvGrpSpPr>
              <p:nvPr/>
            </p:nvGrpSpPr>
            <p:grpSpPr bwMode="auto">
              <a:xfrm>
                <a:off x="7288101" y="372139"/>
                <a:ext cx="298450" cy="1806942"/>
                <a:chOff x="1330325" y="3469908"/>
                <a:chExt cx="298450" cy="1806942"/>
              </a:xfrm>
            </p:grpSpPr>
            <p:sp>
              <p:nvSpPr>
                <p:cNvPr id="20"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 name="Group 167"/>
                <p:cNvGrpSpPr>
                  <a:grpSpLocks/>
                </p:cNvGrpSpPr>
                <p:nvPr/>
              </p:nvGrpSpPr>
              <p:grpSpPr bwMode="auto">
                <a:xfrm>
                  <a:off x="1330325" y="3981449"/>
                  <a:ext cx="298450" cy="1295401"/>
                  <a:chOff x="1330325" y="3981449"/>
                  <a:chExt cx="298450" cy="1295401"/>
                </a:xfrm>
              </p:grpSpPr>
              <p:sp>
                <p:nvSpPr>
                  <p:cNvPr id="22"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4"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711" y="3081049"/>
            <a:ext cx="2127233" cy="3323801"/>
          </a:xfrm>
          <a:prstGeom prst="rect">
            <a:avLst/>
          </a:prstGeom>
        </p:spPr>
      </p:pic>
    </p:spTree>
    <p:extLst>
      <p:ext uri="{BB962C8B-B14F-4D97-AF65-F5344CB8AC3E}">
        <p14:creationId xmlns:p14="http://schemas.microsoft.com/office/powerpoint/2010/main" val="3917585911"/>
      </p:ext>
    </p:extLst>
  </p:cSld>
  <p:clrMapOvr>
    <a:masterClrMapping/>
  </p:clrMapOvr>
  <p:transition advTm="1731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14"/>
          <p:cNvGraphicFramePr>
            <a:graphicFrameLocks noChangeAspect="1"/>
          </p:cNvGraphicFramePr>
          <p:nvPr>
            <p:extLst>
              <p:ext uri="{D42A27DB-BD31-4B8C-83A1-F6EECF244321}">
                <p14:modId xmlns:p14="http://schemas.microsoft.com/office/powerpoint/2010/main" val="2309320483"/>
              </p:ext>
            </p:extLst>
          </p:nvPr>
        </p:nvGraphicFramePr>
        <p:xfrm>
          <a:off x="5145703" y="1176233"/>
          <a:ext cx="3998297" cy="5055361"/>
        </p:xfrm>
        <a:graphic>
          <a:graphicData uri="http://schemas.openxmlformats.org/presentationml/2006/ole">
            <mc:AlternateContent xmlns:mc="http://schemas.openxmlformats.org/markup-compatibility/2006">
              <mc:Choice xmlns:v="urn:schemas-microsoft-com:vml" Requires="v">
                <p:oleObj spid="_x0000_s3165" name="Bitmap Image" r:id="rId4" imgW="2257560" imgH="2857680" progId="Paint.Picture">
                  <p:embed/>
                </p:oleObj>
              </mc:Choice>
              <mc:Fallback>
                <p:oleObj name="Bitmap Image" r:id="rId4" imgW="2257560" imgH="2857680" progId="Paint.Picture">
                  <p:embed/>
                  <p:pic>
                    <p:nvPicPr>
                      <p:cNvPr id="0" name=""/>
                      <p:cNvPicPr>
                        <a:picLocks noChangeAspect="1" noChangeArrowheads="1"/>
                      </p:cNvPicPr>
                      <p:nvPr/>
                    </p:nvPicPr>
                    <p:blipFill>
                      <a:blip r:embed="rId5"/>
                      <a:srcRect r="-2943"/>
                      <a:stretch>
                        <a:fillRect/>
                      </a:stretch>
                    </p:blipFill>
                    <p:spPr bwMode="auto">
                      <a:xfrm>
                        <a:off x="5145703" y="1176233"/>
                        <a:ext cx="3998297" cy="5055361"/>
                      </a:xfrm>
                      <a:prstGeom prst="rect">
                        <a:avLst/>
                      </a:prstGeom>
                      <a:noFill/>
                      <a:ln>
                        <a:noFill/>
                      </a:ln>
                      <a:effectLst/>
                    </p:spPr>
                  </p:pic>
                </p:oleObj>
              </mc:Fallback>
            </mc:AlternateContent>
          </a:graphicData>
        </a:graphic>
      </p:graphicFrame>
      <p:graphicFrame>
        <p:nvGraphicFramePr>
          <p:cNvPr id="309262" name="Object 14"/>
          <p:cNvGraphicFramePr>
            <a:graphicFrameLocks noChangeAspect="1"/>
          </p:cNvGraphicFramePr>
          <p:nvPr>
            <p:extLst>
              <p:ext uri="{D42A27DB-BD31-4B8C-83A1-F6EECF244321}">
                <p14:modId xmlns:p14="http://schemas.microsoft.com/office/powerpoint/2010/main" val="3169445619"/>
              </p:ext>
            </p:extLst>
          </p:nvPr>
        </p:nvGraphicFramePr>
        <p:xfrm>
          <a:off x="1195387" y="1226663"/>
          <a:ext cx="2867025" cy="4359275"/>
        </p:xfrm>
        <a:graphic>
          <a:graphicData uri="http://schemas.openxmlformats.org/presentationml/2006/ole">
            <mc:AlternateContent xmlns:mc="http://schemas.openxmlformats.org/markup-compatibility/2006">
              <mc:Choice xmlns:v="urn:schemas-microsoft-com:vml" Requires="v">
                <p:oleObj spid="_x0000_s3166" name="Bitmap Image" r:id="rId6" imgW="2390760" imgH="3638520" progId="Paint.Picture">
                  <p:embed/>
                </p:oleObj>
              </mc:Choice>
              <mc:Fallback>
                <p:oleObj name="Bitmap Image" r:id="rId6" imgW="2390760" imgH="3638520" progId="Paint.Picture">
                  <p:embed/>
                  <p:pic>
                    <p:nvPicPr>
                      <p:cNvPr id="0" name=""/>
                      <p:cNvPicPr>
                        <a:picLocks noChangeAspect="1" noChangeArrowheads="1"/>
                      </p:cNvPicPr>
                      <p:nvPr/>
                    </p:nvPicPr>
                    <p:blipFill>
                      <a:blip r:embed="rId7"/>
                      <a:srcRect r="-2943"/>
                      <a:stretch>
                        <a:fillRect/>
                      </a:stretch>
                    </p:blipFill>
                    <p:spPr bwMode="auto">
                      <a:xfrm>
                        <a:off x="1195387" y="1226663"/>
                        <a:ext cx="2867025" cy="4359275"/>
                      </a:xfrm>
                      <a:prstGeom prst="rect">
                        <a:avLst/>
                      </a:prstGeom>
                      <a:noFill/>
                      <a:ln>
                        <a:noFill/>
                      </a:ln>
                      <a:effectLst/>
                    </p:spPr>
                  </p:pic>
                </p:oleObj>
              </mc:Fallback>
            </mc:AlternateContent>
          </a:graphicData>
        </a:graphic>
      </p:graphicFrame>
      <p:sp>
        <p:nvSpPr>
          <p:cNvPr id="19" name="Freeform 7" descr="Wide downward diagonal"/>
          <p:cNvSpPr>
            <a:spLocks/>
          </p:cNvSpPr>
          <p:nvPr/>
        </p:nvSpPr>
        <p:spPr bwMode="auto">
          <a:xfrm>
            <a:off x="1666875" y="3181350"/>
            <a:ext cx="819150" cy="1765300"/>
          </a:xfrm>
          <a:custGeom>
            <a:avLst/>
            <a:gdLst>
              <a:gd name="T0" fmla="*/ 0 w 516"/>
              <a:gd name="T1" fmla="*/ 1112 h 1112"/>
              <a:gd name="T2" fmla="*/ 290 w 516"/>
              <a:gd name="T3" fmla="*/ 276 h 1112"/>
              <a:gd name="T4" fmla="*/ 480 w 516"/>
              <a:gd name="T5" fmla="*/ 21 h 1112"/>
              <a:gd name="T6" fmla="*/ 507 w 516"/>
              <a:gd name="T7" fmla="*/ 399 h 1112"/>
              <a:gd name="T8" fmla="*/ 510 w 516"/>
              <a:gd name="T9" fmla="*/ 1112 h 1112"/>
            </a:gdLst>
            <a:ahLst/>
            <a:cxnLst>
              <a:cxn ang="0">
                <a:pos x="T0" y="T1"/>
              </a:cxn>
              <a:cxn ang="0">
                <a:pos x="T2" y="T3"/>
              </a:cxn>
              <a:cxn ang="0">
                <a:pos x="T4" y="T5"/>
              </a:cxn>
              <a:cxn ang="0">
                <a:pos x="T6" y="T7"/>
              </a:cxn>
              <a:cxn ang="0">
                <a:pos x="T8" y="T9"/>
              </a:cxn>
            </a:cxnLst>
            <a:rect l="0" t="0" r="r" b="b"/>
            <a:pathLst>
              <a:path w="516" h="1112">
                <a:moveTo>
                  <a:pt x="0" y="1112"/>
                </a:moveTo>
                <a:cubicBezTo>
                  <a:pt x="48" y="973"/>
                  <a:pt x="210" y="458"/>
                  <a:pt x="290" y="276"/>
                </a:cubicBezTo>
                <a:cubicBezTo>
                  <a:pt x="370" y="94"/>
                  <a:pt x="444" y="0"/>
                  <a:pt x="480" y="21"/>
                </a:cubicBezTo>
                <a:cubicBezTo>
                  <a:pt x="516" y="42"/>
                  <a:pt x="502" y="217"/>
                  <a:pt x="507" y="399"/>
                </a:cubicBezTo>
                <a:cubicBezTo>
                  <a:pt x="512" y="581"/>
                  <a:pt x="510" y="964"/>
                  <a:pt x="510" y="1112"/>
                </a:cubicBezTo>
              </a:path>
            </a:pathLst>
          </a:custGeom>
          <a:pattFill prst="wdDnDiag">
            <a:fgClr>
              <a:srgbClr val="C6B8CF"/>
            </a:fgClr>
            <a:bgClr>
              <a:srgbClr val="FFFFFF"/>
            </a:bgClr>
          </a:pattFill>
          <a:ln w="38100" cmpd="sng">
            <a:solidFill>
              <a:srgbClr val="C6B8C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13"/>
          <p:cNvSpPr>
            <a:spLocks/>
          </p:cNvSpPr>
          <p:nvPr/>
        </p:nvSpPr>
        <p:spPr bwMode="auto">
          <a:xfrm>
            <a:off x="2032000" y="4879975"/>
            <a:ext cx="133350" cy="254000"/>
          </a:xfrm>
          <a:custGeom>
            <a:avLst/>
            <a:gdLst>
              <a:gd name="T0" fmla="*/ 0 w 624"/>
              <a:gd name="T1" fmla="*/ 0 h 152"/>
              <a:gd name="T2" fmla="*/ 0 w 624"/>
              <a:gd name="T3" fmla="*/ 152 h 152"/>
              <a:gd name="T4" fmla="*/ 624 w 624"/>
              <a:gd name="T5" fmla="*/ 152 h 152"/>
            </a:gdLst>
            <a:ahLst/>
            <a:cxnLst>
              <a:cxn ang="0">
                <a:pos x="T0" y="T1"/>
              </a:cxn>
              <a:cxn ang="0">
                <a:pos x="T2" y="T3"/>
              </a:cxn>
              <a:cxn ang="0">
                <a:pos x="T4" y="T5"/>
              </a:cxn>
            </a:cxnLst>
            <a:rect l="0" t="0" r="r" b="b"/>
            <a:pathLst>
              <a:path w="624" h="152">
                <a:moveTo>
                  <a:pt x="0" y="0"/>
                </a:moveTo>
                <a:lnTo>
                  <a:pt x="0" y="152"/>
                </a:lnTo>
                <a:lnTo>
                  <a:pt x="624" y="152"/>
                </a:lnTo>
              </a:path>
            </a:pathLst>
          </a:custGeom>
          <a:noFill/>
          <a:ln w="28575"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14"/>
          <p:cNvSpPr txBox="1">
            <a:spLocks noChangeArrowheads="1"/>
          </p:cNvSpPr>
          <p:nvPr/>
        </p:nvSpPr>
        <p:spPr bwMode="auto">
          <a:xfrm>
            <a:off x="2081213" y="494982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solidFill>
                  <a:srgbClr val="C6B8CF"/>
                </a:solidFill>
              </a:rPr>
              <a:t>Melting I</a:t>
            </a:r>
            <a:r>
              <a:rPr lang="en-US" altLang="en-US" sz="1800" baseline="30000" dirty="0">
                <a:solidFill>
                  <a:srgbClr val="C6B8CF"/>
                </a:solidFill>
              </a:rPr>
              <a:t>2</a:t>
            </a:r>
            <a:r>
              <a:rPr lang="en-US" altLang="en-US" sz="1800" dirty="0">
                <a:solidFill>
                  <a:srgbClr val="C6B8CF"/>
                </a:solidFill>
              </a:rPr>
              <a:t>t</a:t>
            </a:r>
          </a:p>
        </p:txBody>
      </p:sp>
      <p:sp>
        <p:nvSpPr>
          <p:cNvPr id="23" name="Freeform 12" descr="Wide upward diagonal"/>
          <p:cNvSpPr>
            <a:spLocks/>
          </p:cNvSpPr>
          <p:nvPr/>
        </p:nvSpPr>
        <p:spPr bwMode="auto">
          <a:xfrm>
            <a:off x="2424113" y="3195638"/>
            <a:ext cx="1136650" cy="1751012"/>
          </a:xfrm>
          <a:custGeom>
            <a:avLst/>
            <a:gdLst>
              <a:gd name="T0" fmla="*/ 716 w 716"/>
              <a:gd name="T1" fmla="*/ 1103 h 1103"/>
              <a:gd name="T2" fmla="*/ 325 w 716"/>
              <a:gd name="T3" fmla="*/ 339 h 1103"/>
              <a:gd name="T4" fmla="*/ 51 w 716"/>
              <a:gd name="T5" fmla="*/ 15 h 1103"/>
              <a:gd name="T6" fmla="*/ 21 w 716"/>
              <a:gd name="T7" fmla="*/ 246 h 1103"/>
              <a:gd name="T8" fmla="*/ 32 w 716"/>
              <a:gd name="T9" fmla="*/ 1103 h 1103"/>
            </a:gdLst>
            <a:ahLst/>
            <a:cxnLst>
              <a:cxn ang="0">
                <a:pos x="T0" y="T1"/>
              </a:cxn>
              <a:cxn ang="0">
                <a:pos x="T2" y="T3"/>
              </a:cxn>
              <a:cxn ang="0">
                <a:pos x="T4" y="T5"/>
              </a:cxn>
              <a:cxn ang="0">
                <a:pos x="T6" y="T7"/>
              </a:cxn>
              <a:cxn ang="0">
                <a:pos x="T8" y="T9"/>
              </a:cxn>
            </a:cxnLst>
            <a:rect l="0" t="0" r="r" b="b"/>
            <a:pathLst>
              <a:path w="716" h="1103">
                <a:moveTo>
                  <a:pt x="716" y="1103"/>
                </a:moveTo>
                <a:cubicBezTo>
                  <a:pt x="651" y="976"/>
                  <a:pt x="436" y="520"/>
                  <a:pt x="325" y="339"/>
                </a:cubicBezTo>
                <a:cubicBezTo>
                  <a:pt x="214" y="158"/>
                  <a:pt x="102" y="30"/>
                  <a:pt x="51" y="15"/>
                </a:cubicBezTo>
                <a:cubicBezTo>
                  <a:pt x="0" y="0"/>
                  <a:pt x="24" y="65"/>
                  <a:pt x="21" y="246"/>
                </a:cubicBezTo>
                <a:cubicBezTo>
                  <a:pt x="18" y="427"/>
                  <a:pt x="30" y="925"/>
                  <a:pt x="32" y="1103"/>
                </a:cubicBezTo>
              </a:path>
            </a:pathLst>
          </a:custGeom>
          <a:pattFill prst="wdUpDiag">
            <a:fgClr>
              <a:srgbClr val="F7921E"/>
            </a:fgClr>
            <a:bgClr>
              <a:srgbClr val="FFFFFF"/>
            </a:bgClr>
          </a:pattFill>
          <a:ln w="38100" cmpd="sng">
            <a:solidFill>
              <a:srgbClr val="F792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3"/>
          <p:cNvSpPr>
            <a:spLocks noChangeShapeType="1"/>
          </p:cNvSpPr>
          <p:nvPr/>
        </p:nvSpPr>
        <p:spPr bwMode="auto">
          <a:xfrm>
            <a:off x="3594100" y="5003800"/>
            <a:ext cx="0" cy="558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4"/>
          <p:cNvSpPr txBox="1">
            <a:spLocks noChangeArrowheads="1"/>
          </p:cNvSpPr>
          <p:nvPr/>
        </p:nvSpPr>
        <p:spPr bwMode="auto">
          <a:xfrm>
            <a:off x="1878013" y="5562600"/>
            <a:ext cx="1468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solidFill>
                  <a:srgbClr val="F7921E"/>
                </a:solidFill>
              </a:rPr>
              <a:t>Clearing I</a:t>
            </a:r>
            <a:r>
              <a:rPr lang="en-US" altLang="en-US" sz="1800" baseline="30000" dirty="0">
                <a:solidFill>
                  <a:srgbClr val="F7921E"/>
                </a:solidFill>
              </a:rPr>
              <a:t>2</a:t>
            </a:r>
            <a:r>
              <a:rPr lang="en-US" altLang="en-US" sz="1800" dirty="0">
                <a:solidFill>
                  <a:srgbClr val="F7921E"/>
                </a:solidFill>
              </a:rPr>
              <a:t>t</a:t>
            </a:r>
          </a:p>
        </p:txBody>
      </p:sp>
      <p:sp>
        <p:nvSpPr>
          <p:cNvPr id="26" name="Line 18"/>
          <p:cNvSpPr>
            <a:spLocks noChangeShapeType="1"/>
          </p:cNvSpPr>
          <p:nvPr/>
        </p:nvSpPr>
        <p:spPr bwMode="auto">
          <a:xfrm>
            <a:off x="1663700" y="5010150"/>
            <a:ext cx="0" cy="558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9"/>
          <p:cNvSpPr>
            <a:spLocks noChangeShapeType="1"/>
          </p:cNvSpPr>
          <p:nvPr/>
        </p:nvSpPr>
        <p:spPr bwMode="auto">
          <a:xfrm>
            <a:off x="1685925" y="5413779"/>
            <a:ext cx="1885950" cy="1588"/>
          </a:xfrm>
          <a:prstGeom prst="line">
            <a:avLst/>
          </a:prstGeom>
          <a:noFill/>
          <a:ln w="28575">
            <a:solidFill>
              <a:srgbClr val="F7921E"/>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2"/>
          <p:cNvSpPr>
            <a:spLocks noChangeShapeType="1"/>
          </p:cNvSpPr>
          <p:nvPr/>
        </p:nvSpPr>
        <p:spPr bwMode="auto">
          <a:xfrm>
            <a:off x="1689100" y="4870450"/>
            <a:ext cx="8001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Rectangle 15"/>
          <p:cNvSpPr txBox="1">
            <a:spLocks noChangeArrowheads="1"/>
          </p:cNvSpPr>
          <p:nvPr/>
        </p:nvSpPr>
        <p:spPr>
          <a:xfrm>
            <a:off x="-4756376" y="5557699"/>
            <a:ext cx="7772400" cy="564676"/>
          </a:xfrm>
          <a:prstGeom prst="rect">
            <a:avLst/>
          </a:prstGeom>
          <a:noFill/>
        </p:spPr>
        <p:txBody>
          <a:bodyPr lIns="92075" tIns="46038" rIns="92075" bIns="46038" anchor="b"/>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endParaRPr lang="en-US" altLang="en-US" kern="0" dirty="0" smtClean="0"/>
          </a:p>
        </p:txBody>
      </p:sp>
      <p:sp>
        <p:nvSpPr>
          <p:cNvPr id="31" name="Freeform 7" descr="Wide downward diagonal"/>
          <p:cNvSpPr>
            <a:spLocks/>
          </p:cNvSpPr>
          <p:nvPr/>
        </p:nvSpPr>
        <p:spPr bwMode="auto">
          <a:xfrm>
            <a:off x="5765042" y="2847468"/>
            <a:ext cx="1275888" cy="2591678"/>
          </a:xfrm>
          <a:custGeom>
            <a:avLst/>
            <a:gdLst>
              <a:gd name="T0" fmla="*/ 0 w 516"/>
              <a:gd name="T1" fmla="*/ 1112 h 1112"/>
              <a:gd name="T2" fmla="*/ 290 w 516"/>
              <a:gd name="T3" fmla="*/ 276 h 1112"/>
              <a:gd name="T4" fmla="*/ 480 w 516"/>
              <a:gd name="T5" fmla="*/ 21 h 1112"/>
              <a:gd name="T6" fmla="*/ 507 w 516"/>
              <a:gd name="T7" fmla="*/ 399 h 1112"/>
              <a:gd name="T8" fmla="*/ 510 w 516"/>
              <a:gd name="T9" fmla="*/ 1112 h 1112"/>
              <a:gd name="connsiteX0" fmla="*/ 0 w 9593"/>
              <a:gd name="connsiteY0" fmla="*/ 9838 h 9838"/>
              <a:gd name="connsiteX1" fmla="*/ 5322 w 9593"/>
              <a:gd name="connsiteY1" fmla="*/ 2320 h 9838"/>
              <a:gd name="connsiteX2" fmla="*/ 9004 w 9593"/>
              <a:gd name="connsiteY2" fmla="*/ 27 h 9838"/>
              <a:gd name="connsiteX3" fmla="*/ 9528 w 9593"/>
              <a:gd name="connsiteY3" fmla="*/ 3426 h 9838"/>
              <a:gd name="connsiteX4" fmla="*/ 9586 w 9593"/>
              <a:gd name="connsiteY4" fmla="*/ 9838 h 9838"/>
              <a:gd name="connsiteX0" fmla="*/ 0 w 10000"/>
              <a:gd name="connsiteY0" fmla="*/ 10000 h 10000"/>
              <a:gd name="connsiteX1" fmla="*/ 5548 w 10000"/>
              <a:gd name="connsiteY1" fmla="*/ 2358 h 10000"/>
              <a:gd name="connsiteX2" fmla="*/ 8868 w 10000"/>
              <a:gd name="connsiteY2" fmla="*/ 27 h 10000"/>
              <a:gd name="connsiteX3" fmla="*/ 9932 w 10000"/>
              <a:gd name="connsiteY3" fmla="*/ 3482 h 10000"/>
              <a:gd name="connsiteX4" fmla="*/ 9993 w 10000"/>
              <a:gd name="connsiteY4" fmla="*/ 10000 h 10000"/>
              <a:gd name="connsiteX0" fmla="*/ 0 w 9689"/>
              <a:gd name="connsiteY0" fmla="*/ 10106 h 10106"/>
              <a:gd name="connsiteX1" fmla="*/ 5237 w 9689"/>
              <a:gd name="connsiteY1" fmla="*/ 2358 h 10106"/>
              <a:gd name="connsiteX2" fmla="*/ 8557 w 9689"/>
              <a:gd name="connsiteY2" fmla="*/ 27 h 10106"/>
              <a:gd name="connsiteX3" fmla="*/ 9621 w 9689"/>
              <a:gd name="connsiteY3" fmla="*/ 3482 h 10106"/>
              <a:gd name="connsiteX4" fmla="*/ 9682 w 9689"/>
              <a:gd name="connsiteY4" fmla="*/ 10000 h 1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 h="10106">
                <a:moveTo>
                  <a:pt x="0" y="10106"/>
                </a:moveTo>
                <a:cubicBezTo>
                  <a:pt x="969" y="8835"/>
                  <a:pt x="3811" y="4038"/>
                  <a:pt x="5237" y="2358"/>
                </a:cubicBezTo>
                <a:cubicBezTo>
                  <a:pt x="6663" y="678"/>
                  <a:pt x="7830" y="-165"/>
                  <a:pt x="8557" y="27"/>
                </a:cubicBezTo>
                <a:cubicBezTo>
                  <a:pt x="9285" y="220"/>
                  <a:pt x="9520" y="1818"/>
                  <a:pt x="9621" y="3482"/>
                </a:cubicBezTo>
                <a:cubicBezTo>
                  <a:pt x="9721" y="5146"/>
                  <a:pt x="9682" y="8647"/>
                  <a:pt x="9682" y="10000"/>
                </a:cubicBezTo>
              </a:path>
            </a:pathLst>
          </a:custGeom>
          <a:pattFill prst="wdDnDiag">
            <a:fgClr>
              <a:srgbClr val="C6B8CF"/>
            </a:fgClr>
            <a:bgClr>
              <a:srgbClr val="FFFFFF"/>
            </a:bgClr>
          </a:pattFill>
          <a:ln w="38100" cmpd="sng">
            <a:solidFill>
              <a:srgbClr val="C6B8C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 name="Freeform 13"/>
          <p:cNvSpPr>
            <a:spLocks/>
          </p:cNvSpPr>
          <p:nvPr/>
        </p:nvSpPr>
        <p:spPr bwMode="auto">
          <a:xfrm>
            <a:off x="6300089" y="5266116"/>
            <a:ext cx="0" cy="701953"/>
          </a:xfrm>
          <a:custGeom>
            <a:avLst/>
            <a:gdLst>
              <a:gd name="T0" fmla="*/ 0 w 624"/>
              <a:gd name="T1" fmla="*/ 0 h 152"/>
              <a:gd name="T2" fmla="*/ 0 w 624"/>
              <a:gd name="T3" fmla="*/ 152 h 152"/>
              <a:gd name="T4" fmla="*/ 624 w 624"/>
              <a:gd name="T5" fmla="*/ 152 h 152"/>
              <a:gd name="connsiteX0" fmla="*/ 0 w 0"/>
              <a:gd name="connsiteY0" fmla="*/ 0 h 10000"/>
              <a:gd name="connsiteX1" fmla="*/ 0 w 0"/>
              <a:gd name="connsiteY1" fmla="*/ 10000 h 10000"/>
            </a:gdLst>
            <a:ahLst/>
            <a:cxnLst>
              <a:cxn ang="0">
                <a:pos x="connsiteX0" y="connsiteY0"/>
              </a:cxn>
              <a:cxn ang="0">
                <a:pos x="connsiteX1" y="connsiteY1"/>
              </a:cxn>
            </a:cxnLst>
            <a:rect l="l" t="t" r="r" b="b"/>
            <a:pathLst>
              <a:path h="10000">
                <a:moveTo>
                  <a:pt x="0" y="0"/>
                </a:moveTo>
                <a:lnTo>
                  <a:pt x="0" y="10000"/>
                </a:lnTo>
              </a:path>
            </a:pathLst>
          </a:custGeom>
          <a:noFill/>
          <a:ln w="28575"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14"/>
          <p:cNvSpPr txBox="1">
            <a:spLocks noChangeArrowheads="1"/>
          </p:cNvSpPr>
          <p:nvPr/>
        </p:nvSpPr>
        <p:spPr bwMode="auto">
          <a:xfrm>
            <a:off x="5831818" y="6011487"/>
            <a:ext cx="1529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solidFill>
                  <a:srgbClr val="C6B8CF"/>
                </a:solidFill>
              </a:rPr>
              <a:t>Melting I</a:t>
            </a:r>
            <a:r>
              <a:rPr lang="en-US" altLang="en-US" sz="1800" baseline="30000" dirty="0">
                <a:solidFill>
                  <a:srgbClr val="C6B8CF"/>
                </a:solidFill>
              </a:rPr>
              <a:t>2</a:t>
            </a:r>
            <a:r>
              <a:rPr lang="en-US" altLang="en-US" sz="1800" dirty="0">
                <a:solidFill>
                  <a:srgbClr val="C6B8CF"/>
                </a:solidFill>
              </a:rPr>
              <a:t>t</a:t>
            </a:r>
          </a:p>
        </p:txBody>
      </p:sp>
      <p:sp>
        <p:nvSpPr>
          <p:cNvPr id="40" name="Line 12"/>
          <p:cNvSpPr>
            <a:spLocks noChangeShapeType="1"/>
          </p:cNvSpPr>
          <p:nvPr/>
        </p:nvSpPr>
        <p:spPr bwMode="auto">
          <a:xfrm>
            <a:off x="5844496" y="5266116"/>
            <a:ext cx="1196434"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Rectangle 30"/>
          <p:cNvSpPr>
            <a:spLocks noChangeArrowheads="1"/>
          </p:cNvSpPr>
          <p:nvPr/>
        </p:nvSpPr>
        <p:spPr bwMode="auto">
          <a:xfrm>
            <a:off x="2900362" y="2730510"/>
            <a:ext cx="16287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defRPr/>
            </a:pPr>
            <a:r>
              <a:rPr lang="en-US" altLang="en-US" sz="2000" dirty="0">
                <a:effectLst>
                  <a:outerShdw blurRad="38100" dist="38100" dir="2700000" algn="tl">
                    <a:srgbClr val="C0C0C0"/>
                  </a:outerShdw>
                </a:effectLst>
                <a:latin typeface="Verdana" pitchFamily="34" charset="0"/>
              </a:rPr>
              <a:t>Clearing I</a:t>
            </a:r>
            <a:r>
              <a:rPr lang="en-US" altLang="en-US" sz="2000" baseline="30000" dirty="0">
                <a:effectLst>
                  <a:outerShdw blurRad="38100" dist="38100" dir="2700000" algn="tl">
                    <a:srgbClr val="C0C0C0"/>
                  </a:outerShdw>
                </a:effectLst>
                <a:latin typeface="Verdana" pitchFamily="34" charset="0"/>
              </a:rPr>
              <a:t>2</a:t>
            </a:r>
            <a:r>
              <a:rPr lang="en-US" altLang="en-US" sz="2000" dirty="0">
                <a:effectLst>
                  <a:outerShdw blurRad="38100" dist="38100" dir="2700000" algn="tl">
                    <a:srgbClr val="C0C0C0"/>
                  </a:outerShdw>
                </a:effectLst>
                <a:latin typeface="Verdana" pitchFamily="34" charset="0"/>
              </a:rPr>
              <a:t>t</a:t>
            </a:r>
          </a:p>
          <a:p>
            <a:pPr algn="ctr" eaLnBrk="0" hangingPunct="0">
              <a:defRPr/>
            </a:pPr>
            <a:r>
              <a:rPr lang="en-US" altLang="en-US" sz="2000" dirty="0">
                <a:effectLst>
                  <a:outerShdw blurRad="38100" dist="38100" dir="2700000" algn="tl">
                    <a:srgbClr val="C0C0C0"/>
                  </a:outerShdw>
                </a:effectLst>
                <a:latin typeface="Verdana" pitchFamily="34" charset="0"/>
              </a:rPr>
              <a:t>1000 A</a:t>
            </a:r>
            <a:r>
              <a:rPr lang="en-US" altLang="en-US" sz="2000" baseline="30000" dirty="0">
                <a:effectLst>
                  <a:outerShdw blurRad="38100" dist="38100" dir="2700000" algn="tl">
                    <a:srgbClr val="C0C0C0"/>
                  </a:outerShdw>
                </a:effectLst>
                <a:latin typeface="Verdana" pitchFamily="34" charset="0"/>
              </a:rPr>
              <a:t>2</a:t>
            </a:r>
            <a:r>
              <a:rPr lang="en-US" altLang="en-US" sz="2000" dirty="0">
                <a:effectLst>
                  <a:outerShdw blurRad="38100" dist="38100" dir="2700000" algn="tl">
                    <a:srgbClr val="C0C0C0"/>
                  </a:outerShdw>
                </a:effectLst>
                <a:latin typeface="Verdana" pitchFamily="34" charset="0"/>
              </a:rPr>
              <a:t>s</a:t>
            </a:r>
          </a:p>
        </p:txBody>
      </p:sp>
      <p:sp>
        <p:nvSpPr>
          <p:cNvPr id="42" name="Rectangle 31"/>
          <p:cNvSpPr>
            <a:spLocks noChangeArrowheads="1"/>
          </p:cNvSpPr>
          <p:nvPr/>
        </p:nvSpPr>
        <p:spPr bwMode="auto">
          <a:xfrm>
            <a:off x="7583488" y="2306963"/>
            <a:ext cx="13271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SzPct val="80000"/>
              <a:buBlip>
                <a:blip r:embed="rId8"/>
              </a:buBlip>
              <a:defRPr sz="2000">
                <a:solidFill>
                  <a:srgbClr val="72797F"/>
                </a:solidFill>
                <a:latin typeface="Arial" charset="0"/>
                <a:cs typeface="Times New Roman" pitchFamily="18" charset="0"/>
              </a:defRPr>
            </a:lvl1pPr>
            <a:lvl2pPr marL="742950" indent="-285750" eaLnBrk="0" hangingPunct="0">
              <a:spcBef>
                <a:spcPct val="20000"/>
              </a:spcBef>
              <a:buChar char="–"/>
              <a:defRPr>
                <a:solidFill>
                  <a:schemeClr val="tx1"/>
                </a:solidFill>
                <a:latin typeface="Arial" charset="0"/>
                <a:cs typeface="Times New Roman" pitchFamily="18" charset="0"/>
              </a:defRPr>
            </a:lvl2pPr>
            <a:lvl3pPr marL="1143000" indent="-228600" eaLnBrk="0" hangingPunct="0">
              <a:spcBef>
                <a:spcPct val="20000"/>
              </a:spcBef>
              <a:buChar char="•"/>
              <a:defRPr sz="1600">
                <a:solidFill>
                  <a:schemeClr val="tx1"/>
                </a:solidFill>
                <a:latin typeface="Arial" charset="0"/>
                <a:cs typeface="Times New Roman" pitchFamily="18" charset="0"/>
              </a:defRPr>
            </a:lvl3pPr>
            <a:lvl4pPr marL="1600200" indent="-228600" eaLnBrk="0" hangingPunct="0">
              <a:spcBef>
                <a:spcPct val="20000"/>
              </a:spcBef>
              <a:buChar char="–"/>
              <a:defRPr sz="1400">
                <a:solidFill>
                  <a:schemeClr val="tx1"/>
                </a:solidFill>
                <a:latin typeface="Arial" charset="0"/>
                <a:cs typeface="Times New Roman" pitchFamily="18" charset="0"/>
              </a:defRPr>
            </a:lvl4pPr>
            <a:lvl5pPr marL="2057400" indent="-228600"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spcBef>
                <a:spcPct val="0"/>
              </a:spcBef>
              <a:buSzTx/>
              <a:buFontTx/>
              <a:buNone/>
            </a:pPr>
            <a:r>
              <a:rPr lang="en-US" altLang="en-US" dirty="0">
                <a:solidFill>
                  <a:schemeClr val="tx1"/>
                </a:solidFill>
                <a:latin typeface="Verdana" pitchFamily="34" charset="0"/>
              </a:rPr>
              <a:t>Melt I</a:t>
            </a:r>
            <a:r>
              <a:rPr lang="en-US" altLang="en-US" baseline="30000" dirty="0">
                <a:solidFill>
                  <a:schemeClr val="tx1"/>
                </a:solidFill>
                <a:latin typeface="Verdana" pitchFamily="34" charset="0"/>
              </a:rPr>
              <a:t>2</a:t>
            </a:r>
            <a:r>
              <a:rPr lang="en-US" altLang="en-US" dirty="0">
                <a:solidFill>
                  <a:schemeClr val="tx1"/>
                </a:solidFill>
                <a:latin typeface="Verdana" pitchFamily="34" charset="0"/>
              </a:rPr>
              <a:t>t</a:t>
            </a:r>
          </a:p>
          <a:p>
            <a:pPr>
              <a:spcBef>
                <a:spcPct val="0"/>
              </a:spcBef>
              <a:buSzTx/>
              <a:buFontTx/>
              <a:buNone/>
            </a:pPr>
            <a:r>
              <a:rPr lang="en-US" altLang="en-US" dirty="0">
                <a:solidFill>
                  <a:schemeClr val="tx1"/>
                </a:solidFill>
                <a:latin typeface="Verdana" pitchFamily="34" charset="0"/>
              </a:rPr>
              <a:t>1500 A</a:t>
            </a:r>
            <a:r>
              <a:rPr lang="en-US" altLang="en-US" baseline="30000" dirty="0">
                <a:solidFill>
                  <a:schemeClr val="tx1"/>
                </a:solidFill>
                <a:latin typeface="Verdana" pitchFamily="34" charset="0"/>
              </a:rPr>
              <a:t>2</a:t>
            </a:r>
            <a:r>
              <a:rPr lang="en-US" altLang="en-US" dirty="0">
                <a:solidFill>
                  <a:schemeClr val="tx1"/>
                </a:solidFill>
                <a:latin typeface="Verdana" pitchFamily="34" charset="0"/>
              </a:rPr>
              <a:t>s</a:t>
            </a:r>
          </a:p>
        </p:txBody>
      </p:sp>
      <p:sp>
        <p:nvSpPr>
          <p:cNvPr id="43" name="Rectangle 3"/>
          <p:cNvSpPr>
            <a:spLocks noChangeArrowheads="1"/>
          </p:cNvSpPr>
          <p:nvPr/>
        </p:nvSpPr>
        <p:spPr bwMode="auto">
          <a:xfrm>
            <a:off x="303213" y="2387397"/>
            <a:ext cx="138588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defRPr/>
            </a:pPr>
            <a:r>
              <a:rPr lang="en-US" altLang="en-US" sz="2000" dirty="0">
                <a:effectLst>
                  <a:outerShdw blurRad="38100" dist="38100" dir="2700000" algn="tl">
                    <a:srgbClr val="C0C0C0"/>
                  </a:outerShdw>
                </a:effectLst>
                <a:latin typeface="Verdana" pitchFamily="34" charset="0"/>
              </a:rPr>
              <a:t>Branch Fuse</a:t>
            </a:r>
          </a:p>
        </p:txBody>
      </p:sp>
      <p:sp>
        <p:nvSpPr>
          <p:cNvPr id="44" name="Line 27"/>
          <p:cNvSpPr>
            <a:spLocks noChangeShapeType="1"/>
          </p:cNvSpPr>
          <p:nvPr/>
        </p:nvSpPr>
        <p:spPr bwMode="auto">
          <a:xfrm>
            <a:off x="1443038" y="3025775"/>
            <a:ext cx="766762" cy="3603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Rectangle 5"/>
          <p:cNvSpPr>
            <a:spLocks noChangeArrowheads="1"/>
          </p:cNvSpPr>
          <p:nvPr/>
        </p:nvSpPr>
        <p:spPr bwMode="auto">
          <a:xfrm>
            <a:off x="4677417" y="2656213"/>
            <a:ext cx="100488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defRPr/>
            </a:pPr>
            <a:r>
              <a:rPr lang="en-US" altLang="en-US" sz="2000" dirty="0">
                <a:effectLst>
                  <a:outerShdw blurRad="38100" dist="38100" dir="2700000" algn="tl">
                    <a:srgbClr val="C0C0C0"/>
                  </a:outerShdw>
                </a:effectLst>
                <a:latin typeface="Verdana" pitchFamily="34" charset="0"/>
              </a:rPr>
              <a:t>Main Fuse</a:t>
            </a:r>
          </a:p>
        </p:txBody>
      </p:sp>
      <p:sp>
        <p:nvSpPr>
          <p:cNvPr id="46" name="Line 13"/>
          <p:cNvSpPr>
            <a:spLocks noChangeShapeType="1"/>
          </p:cNvSpPr>
          <p:nvPr/>
        </p:nvSpPr>
        <p:spPr bwMode="auto">
          <a:xfrm>
            <a:off x="5606104" y="2926088"/>
            <a:ext cx="990600" cy="1365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38"/>
          <p:cNvSpPr txBox="1">
            <a:spLocks noChangeArrowheads="1"/>
          </p:cNvSpPr>
          <p:nvPr/>
        </p:nvSpPr>
        <p:spPr>
          <a:xfrm>
            <a:off x="666750" y="180975"/>
            <a:ext cx="7772400" cy="838200"/>
          </a:xfrm>
          <a:prstGeom prst="rect">
            <a:avLst/>
          </a:prstGeom>
          <a:noFill/>
        </p:spPr>
        <p:txBody>
          <a:bodyPr anchor="ct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altLang="en-US" dirty="0"/>
              <a:t>Selectivity Between Fuses</a:t>
            </a:r>
          </a:p>
        </p:txBody>
      </p:sp>
    </p:spTree>
    <p:extLst>
      <p:ext uri="{BB962C8B-B14F-4D97-AF65-F5344CB8AC3E}">
        <p14:creationId xmlns:p14="http://schemas.microsoft.com/office/powerpoint/2010/main" val="27823604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9488" y="3870252"/>
            <a:ext cx="5709683" cy="1828800"/>
          </a:xfrm>
          <a:prstGeom prst="rect">
            <a:avLst/>
          </a:prstGeom>
          <a:pattFill prst="wdDnDiag">
            <a:fgClr>
              <a:schemeClr val="bg2">
                <a:lumMod val="40000"/>
                <a:lumOff val="60000"/>
              </a:schemeClr>
            </a:fgClr>
            <a:bgClr>
              <a:srgbClr val="FFFFFF"/>
            </a:bgClr>
          </a:pattFill>
          <a:ln w="57150" cap="flat" cmpd="sng" algn="ctr">
            <a:solidFill>
              <a:srgbClr val="00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3" name="Oval 38"/>
          <p:cNvSpPr>
            <a:spLocks noChangeArrowheads="1"/>
          </p:cNvSpPr>
          <p:nvPr/>
        </p:nvSpPr>
        <p:spPr bwMode="auto">
          <a:xfrm>
            <a:off x="7740736" y="400705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48" name="TextBox 132"/>
          <p:cNvSpPr txBox="1">
            <a:spLocks noChangeArrowheads="1"/>
          </p:cNvSpPr>
          <p:nvPr/>
        </p:nvSpPr>
        <p:spPr bwMode="auto">
          <a:xfrm rot="19635732">
            <a:off x="7697635" y="4140581"/>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4" name="Oval 38"/>
          <p:cNvSpPr>
            <a:spLocks noChangeArrowheads="1"/>
          </p:cNvSpPr>
          <p:nvPr/>
        </p:nvSpPr>
        <p:spPr bwMode="auto">
          <a:xfrm>
            <a:off x="6902536" y="402610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47" name="TextBox 132"/>
          <p:cNvSpPr txBox="1">
            <a:spLocks noChangeArrowheads="1"/>
          </p:cNvSpPr>
          <p:nvPr/>
        </p:nvSpPr>
        <p:spPr bwMode="auto">
          <a:xfrm rot="19635732">
            <a:off x="6868961" y="4150104"/>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2" name="Oval 38"/>
          <p:cNvSpPr>
            <a:spLocks noChangeArrowheads="1"/>
          </p:cNvSpPr>
          <p:nvPr/>
        </p:nvSpPr>
        <p:spPr bwMode="auto">
          <a:xfrm>
            <a:off x="6111961" y="402610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35" name="TextBox 132"/>
          <p:cNvSpPr txBox="1">
            <a:spLocks noChangeArrowheads="1"/>
          </p:cNvSpPr>
          <p:nvPr/>
        </p:nvSpPr>
        <p:spPr bwMode="auto">
          <a:xfrm rot="19635732">
            <a:off x="6059336" y="4140579"/>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0" name="Oval 38"/>
          <p:cNvSpPr>
            <a:spLocks noChangeArrowheads="1"/>
          </p:cNvSpPr>
          <p:nvPr/>
        </p:nvSpPr>
        <p:spPr bwMode="auto">
          <a:xfrm>
            <a:off x="3340186" y="5883481"/>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8" name="Oval 38"/>
          <p:cNvSpPr>
            <a:spLocks noChangeArrowheads="1"/>
          </p:cNvSpPr>
          <p:nvPr/>
        </p:nvSpPr>
        <p:spPr bwMode="auto">
          <a:xfrm>
            <a:off x="2235286" y="5883481"/>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3" name="Oval 38"/>
          <p:cNvSpPr>
            <a:spLocks noChangeArrowheads="1"/>
          </p:cNvSpPr>
          <p:nvPr/>
        </p:nvSpPr>
        <p:spPr bwMode="auto">
          <a:xfrm>
            <a:off x="1149436" y="5883481"/>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4" name="TextBox 132"/>
          <p:cNvSpPr txBox="1">
            <a:spLocks noChangeArrowheads="1"/>
          </p:cNvSpPr>
          <p:nvPr/>
        </p:nvSpPr>
        <p:spPr bwMode="auto">
          <a:xfrm rot="19635732">
            <a:off x="1079688" y="5993688"/>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5" name="TextBox 132"/>
          <p:cNvSpPr txBox="1">
            <a:spLocks noChangeArrowheads="1"/>
          </p:cNvSpPr>
          <p:nvPr/>
        </p:nvSpPr>
        <p:spPr bwMode="auto">
          <a:xfrm rot="19635732">
            <a:off x="2190432" y="5999299"/>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6" name="TextBox 132"/>
          <p:cNvSpPr txBox="1">
            <a:spLocks noChangeArrowheads="1"/>
          </p:cNvSpPr>
          <p:nvPr/>
        </p:nvSpPr>
        <p:spPr bwMode="auto">
          <a:xfrm rot="19635732">
            <a:off x="3301175" y="5999298"/>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9" name="Oval 38"/>
          <p:cNvSpPr>
            <a:spLocks noChangeArrowheads="1"/>
          </p:cNvSpPr>
          <p:nvPr/>
        </p:nvSpPr>
        <p:spPr bwMode="auto">
          <a:xfrm>
            <a:off x="4454611" y="589300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3" name="TextBox 132"/>
          <p:cNvSpPr txBox="1">
            <a:spLocks noChangeArrowheads="1"/>
          </p:cNvSpPr>
          <p:nvPr/>
        </p:nvSpPr>
        <p:spPr bwMode="auto">
          <a:xfrm rot="19635732">
            <a:off x="4394154" y="5998363"/>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7" name="Oval 38"/>
          <p:cNvSpPr>
            <a:spLocks noChangeArrowheads="1"/>
          </p:cNvSpPr>
          <p:nvPr/>
        </p:nvSpPr>
        <p:spPr bwMode="auto">
          <a:xfrm>
            <a:off x="1151652" y="5883482"/>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2" name="TextBox 96"/>
          <p:cNvSpPr txBox="1">
            <a:spLocks noChangeArrowheads="1"/>
          </p:cNvSpPr>
          <p:nvPr/>
        </p:nvSpPr>
        <p:spPr bwMode="auto">
          <a:xfrm rot="19635732">
            <a:off x="1105880" y="5992664"/>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7176" name="Rectangle 23"/>
          <p:cNvSpPr>
            <a:spLocks noChangeArrowheads="1"/>
          </p:cNvSpPr>
          <p:nvPr/>
        </p:nvSpPr>
        <p:spPr bwMode="auto">
          <a:xfrm>
            <a:off x="1254368" y="4925298"/>
            <a:ext cx="292100" cy="536575"/>
          </a:xfrm>
          <a:prstGeom prst="rect">
            <a:avLst/>
          </a:prstGeom>
          <a:solidFill>
            <a:srgbClr val="FF3300"/>
          </a:solidFill>
          <a:ln>
            <a:noFill/>
          </a:ln>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173" name="Group 12"/>
          <p:cNvGrpSpPr>
            <a:grpSpLocks/>
          </p:cNvGrpSpPr>
          <p:nvPr/>
        </p:nvGrpSpPr>
        <p:grpSpPr bwMode="auto">
          <a:xfrm>
            <a:off x="847726" y="371475"/>
            <a:ext cx="7688264" cy="6019800"/>
            <a:chOff x="848389" y="372139"/>
            <a:chExt cx="7687783" cy="6019428"/>
          </a:xfrm>
        </p:grpSpPr>
        <p:grpSp>
          <p:nvGrpSpPr>
            <p:cNvPr id="7181" name="Group 8"/>
            <p:cNvGrpSpPr>
              <a:grpSpLocks/>
            </p:cNvGrpSpPr>
            <p:nvPr/>
          </p:nvGrpSpPr>
          <p:grpSpPr bwMode="auto">
            <a:xfrm>
              <a:off x="848389" y="4055074"/>
              <a:ext cx="4905374" cy="2336493"/>
              <a:chOff x="859022" y="4395316"/>
              <a:chExt cx="4905374" cy="2336494"/>
            </a:xfrm>
          </p:grpSpPr>
          <p:sp>
            <p:nvSpPr>
              <p:cNvPr id="7236" name="Rectangle 3"/>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7" name="Rectangle 5"/>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8" name="Line 34"/>
              <p:cNvSpPr>
                <a:spLocks noChangeShapeType="1"/>
              </p:cNvSpPr>
              <p:nvPr/>
            </p:nvSpPr>
            <p:spPr bwMode="auto">
              <a:xfrm>
                <a:off x="859022" y="4395316"/>
                <a:ext cx="4905374"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39" name="Group 7"/>
              <p:cNvGrpSpPr>
                <a:grpSpLocks/>
              </p:cNvGrpSpPr>
              <p:nvPr/>
            </p:nvGrpSpPr>
            <p:grpSpPr bwMode="auto">
              <a:xfrm>
                <a:off x="2236972" y="4410518"/>
                <a:ext cx="527050" cy="2311766"/>
                <a:chOff x="1216025" y="3469908"/>
                <a:chExt cx="527050" cy="2311766"/>
              </a:xfrm>
            </p:grpSpPr>
            <p:sp>
              <p:nvSpPr>
                <p:cNvPr id="7285"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77" name="Group 76"/>
                <p:cNvGrpSpPr>
                  <a:grpSpLocks/>
                </p:cNvGrpSpPr>
                <p:nvPr/>
              </p:nvGrpSpPr>
              <p:grpSpPr bwMode="auto">
                <a:xfrm>
                  <a:off x="1330325" y="3469908"/>
                  <a:ext cx="298450" cy="1806942"/>
                  <a:chOff x="1330325" y="3469908"/>
                  <a:chExt cx="298450" cy="1806942"/>
                </a:xfrm>
              </p:grpSpPr>
              <p:sp>
                <p:nvSpPr>
                  <p:cNvPr id="7278"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79" name="Group 78"/>
                  <p:cNvGrpSpPr>
                    <a:grpSpLocks/>
                  </p:cNvGrpSpPr>
                  <p:nvPr/>
                </p:nvGrpSpPr>
                <p:grpSpPr bwMode="auto">
                  <a:xfrm>
                    <a:off x="1330325" y="3981449"/>
                    <a:ext cx="298450" cy="1295401"/>
                    <a:chOff x="1330325" y="3981449"/>
                    <a:chExt cx="298450" cy="1295401"/>
                  </a:xfrm>
                </p:grpSpPr>
                <p:sp>
                  <p:nvSpPr>
                    <p:cNvPr id="7280"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1"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82"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3"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4"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0" name="Group 85"/>
              <p:cNvGrpSpPr>
                <a:grpSpLocks/>
              </p:cNvGrpSpPr>
              <p:nvPr/>
            </p:nvGrpSpPr>
            <p:grpSpPr bwMode="auto">
              <a:xfrm>
                <a:off x="4437246" y="4420044"/>
                <a:ext cx="527050" cy="2311766"/>
                <a:chOff x="1216024" y="3469908"/>
                <a:chExt cx="527049" cy="2311766"/>
              </a:xfrm>
            </p:grpSpPr>
            <p:sp>
              <p:nvSpPr>
                <p:cNvPr id="7274" name="Oval 38"/>
                <p:cNvSpPr>
                  <a:spLocks noChangeArrowheads="1"/>
                </p:cNvSpPr>
                <p:nvPr/>
              </p:nvSpPr>
              <p:spPr bwMode="auto">
                <a:xfrm>
                  <a:off x="1216024" y="5283437"/>
                  <a:ext cx="527049"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66" name="Group 87"/>
                <p:cNvGrpSpPr>
                  <a:grpSpLocks/>
                </p:cNvGrpSpPr>
                <p:nvPr/>
              </p:nvGrpSpPr>
              <p:grpSpPr bwMode="auto">
                <a:xfrm>
                  <a:off x="1330325" y="3469908"/>
                  <a:ext cx="298450" cy="1806942"/>
                  <a:chOff x="1330325" y="3469908"/>
                  <a:chExt cx="298450" cy="1806942"/>
                </a:xfrm>
              </p:grpSpPr>
              <p:sp>
                <p:nvSpPr>
                  <p:cNvPr id="726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68" name="Group 89"/>
                  <p:cNvGrpSpPr>
                    <a:grpSpLocks/>
                  </p:cNvGrpSpPr>
                  <p:nvPr/>
                </p:nvGrpSpPr>
                <p:grpSpPr bwMode="auto">
                  <a:xfrm>
                    <a:off x="1330325" y="3981449"/>
                    <a:ext cx="298450" cy="1295401"/>
                    <a:chOff x="1330325" y="3981449"/>
                    <a:chExt cx="298450" cy="1295401"/>
                  </a:xfrm>
                </p:grpSpPr>
                <p:sp>
                  <p:nvSpPr>
                    <p:cNvPr id="726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7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1" name="Group 97"/>
              <p:cNvGrpSpPr>
                <a:grpSpLocks/>
              </p:cNvGrpSpPr>
              <p:nvPr/>
            </p:nvGrpSpPr>
            <p:grpSpPr bwMode="auto">
              <a:xfrm>
                <a:off x="1141597" y="4410519"/>
                <a:ext cx="527050" cy="2311766"/>
                <a:chOff x="1216025" y="3469908"/>
                <a:chExt cx="527050" cy="2311766"/>
              </a:xfrm>
            </p:grpSpPr>
            <p:sp>
              <p:nvSpPr>
                <p:cNvPr id="7263"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55" name="Group 99"/>
                <p:cNvGrpSpPr>
                  <a:grpSpLocks/>
                </p:cNvGrpSpPr>
                <p:nvPr/>
              </p:nvGrpSpPr>
              <p:grpSpPr bwMode="auto">
                <a:xfrm>
                  <a:off x="1330325" y="3469908"/>
                  <a:ext cx="298450" cy="1806942"/>
                  <a:chOff x="1330325" y="3469908"/>
                  <a:chExt cx="298450" cy="1806942"/>
                </a:xfrm>
              </p:grpSpPr>
              <p:sp>
                <p:nvSpPr>
                  <p:cNvPr id="725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57" name="Group 101"/>
                  <p:cNvGrpSpPr>
                    <a:grpSpLocks/>
                  </p:cNvGrpSpPr>
                  <p:nvPr/>
                </p:nvGrpSpPr>
                <p:grpSpPr bwMode="auto">
                  <a:xfrm>
                    <a:off x="1330325" y="3981449"/>
                    <a:ext cx="298450" cy="1295401"/>
                    <a:chOff x="1330325" y="3981449"/>
                    <a:chExt cx="298450" cy="1295401"/>
                  </a:xfrm>
                </p:grpSpPr>
                <p:sp>
                  <p:nvSpPr>
                    <p:cNvPr id="725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6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2" name="Group 109"/>
              <p:cNvGrpSpPr>
                <a:grpSpLocks/>
              </p:cNvGrpSpPr>
              <p:nvPr/>
            </p:nvGrpSpPr>
            <p:grpSpPr bwMode="auto">
              <a:xfrm>
                <a:off x="3332347" y="4410518"/>
                <a:ext cx="527050" cy="2311766"/>
                <a:chOff x="1216025" y="3469908"/>
                <a:chExt cx="527050" cy="2311766"/>
              </a:xfrm>
            </p:grpSpPr>
            <p:sp>
              <p:nvSpPr>
                <p:cNvPr id="7252"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44" name="Group 111"/>
                <p:cNvGrpSpPr>
                  <a:grpSpLocks/>
                </p:cNvGrpSpPr>
                <p:nvPr/>
              </p:nvGrpSpPr>
              <p:grpSpPr bwMode="auto">
                <a:xfrm>
                  <a:off x="1330325" y="3469908"/>
                  <a:ext cx="298450" cy="1806942"/>
                  <a:chOff x="1330325" y="3469908"/>
                  <a:chExt cx="298450" cy="1806942"/>
                </a:xfrm>
              </p:grpSpPr>
              <p:sp>
                <p:nvSpPr>
                  <p:cNvPr id="7245"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46" name="Group 113"/>
                  <p:cNvGrpSpPr>
                    <a:grpSpLocks/>
                  </p:cNvGrpSpPr>
                  <p:nvPr/>
                </p:nvGrpSpPr>
                <p:grpSpPr bwMode="auto">
                  <a:xfrm>
                    <a:off x="1330325" y="3981449"/>
                    <a:ext cx="298450" cy="1295401"/>
                    <a:chOff x="1330325" y="3981449"/>
                    <a:chExt cx="298450" cy="1295401"/>
                  </a:xfrm>
                </p:grpSpPr>
                <p:sp>
                  <p:nvSpPr>
                    <p:cNvPr id="7247"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8"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49"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0"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1"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182" name="Group 9"/>
            <p:cNvGrpSpPr>
              <a:grpSpLocks/>
            </p:cNvGrpSpPr>
            <p:nvPr/>
          </p:nvGrpSpPr>
          <p:grpSpPr bwMode="auto">
            <a:xfrm>
              <a:off x="5240522" y="372139"/>
              <a:ext cx="3295650" cy="4159395"/>
              <a:chOff x="5240522" y="372139"/>
              <a:chExt cx="3295650" cy="4159395"/>
            </a:xfrm>
          </p:grpSpPr>
          <p:sp>
            <p:nvSpPr>
              <p:cNvPr id="7183" name="Line 34"/>
              <p:cNvSpPr>
                <a:spLocks noChangeShapeType="1"/>
              </p:cNvSpPr>
              <p:nvPr/>
            </p:nvSpPr>
            <p:spPr bwMode="auto">
              <a:xfrm>
                <a:off x="5240522" y="2204566"/>
                <a:ext cx="329565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4" name="Group 121"/>
              <p:cNvGrpSpPr>
                <a:grpSpLocks/>
              </p:cNvGrpSpPr>
              <p:nvPr/>
            </p:nvGrpSpPr>
            <p:grpSpPr bwMode="auto">
              <a:xfrm>
                <a:off x="6104122" y="2219768"/>
                <a:ext cx="527050" cy="2311766"/>
                <a:chOff x="1216025" y="3469908"/>
                <a:chExt cx="527050" cy="2311766"/>
              </a:xfrm>
            </p:grpSpPr>
            <p:sp>
              <p:nvSpPr>
                <p:cNvPr id="7234"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26" name="Group 123"/>
                <p:cNvGrpSpPr>
                  <a:grpSpLocks/>
                </p:cNvGrpSpPr>
                <p:nvPr/>
              </p:nvGrpSpPr>
              <p:grpSpPr bwMode="auto">
                <a:xfrm>
                  <a:off x="1330325" y="3469908"/>
                  <a:ext cx="298450" cy="1806942"/>
                  <a:chOff x="1330325" y="3469908"/>
                  <a:chExt cx="298450" cy="1806942"/>
                </a:xfrm>
              </p:grpSpPr>
              <p:sp>
                <p:nvSpPr>
                  <p:cNvPr id="722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28" name="Group 125"/>
                  <p:cNvGrpSpPr>
                    <a:grpSpLocks/>
                  </p:cNvGrpSpPr>
                  <p:nvPr/>
                </p:nvGrpSpPr>
                <p:grpSpPr bwMode="auto">
                  <a:xfrm>
                    <a:off x="1330325" y="3981449"/>
                    <a:ext cx="298450" cy="1295401"/>
                    <a:chOff x="1330325" y="3981449"/>
                    <a:chExt cx="298450" cy="1295401"/>
                  </a:xfrm>
                </p:grpSpPr>
                <p:sp>
                  <p:nvSpPr>
                    <p:cNvPr id="722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5" name="Group 133"/>
              <p:cNvGrpSpPr>
                <a:grpSpLocks/>
              </p:cNvGrpSpPr>
              <p:nvPr/>
            </p:nvGrpSpPr>
            <p:grpSpPr bwMode="auto">
              <a:xfrm>
                <a:off x="6904222" y="2219768"/>
                <a:ext cx="527050" cy="2311766"/>
                <a:chOff x="1216025" y="3469908"/>
                <a:chExt cx="527050" cy="2311766"/>
              </a:xfrm>
            </p:grpSpPr>
            <p:sp>
              <p:nvSpPr>
                <p:cNvPr id="7223"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15" name="Group 135"/>
                <p:cNvGrpSpPr>
                  <a:grpSpLocks/>
                </p:cNvGrpSpPr>
                <p:nvPr/>
              </p:nvGrpSpPr>
              <p:grpSpPr bwMode="auto">
                <a:xfrm>
                  <a:off x="1330325" y="3469908"/>
                  <a:ext cx="298450" cy="1806942"/>
                  <a:chOff x="1330325" y="3469908"/>
                  <a:chExt cx="298450" cy="1806942"/>
                </a:xfrm>
              </p:grpSpPr>
              <p:sp>
                <p:nvSpPr>
                  <p:cNvPr id="721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17" name="Group 137"/>
                  <p:cNvGrpSpPr>
                    <a:grpSpLocks/>
                  </p:cNvGrpSpPr>
                  <p:nvPr/>
                </p:nvGrpSpPr>
                <p:grpSpPr bwMode="auto">
                  <a:xfrm>
                    <a:off x="1330325" y="3981449"/>
                    <a:ext cx="298450" cy="1295401"/>
                    <a:chOff x="1330325" y="3981449"/>
                    <a:chExt cx="298450" cy="1295401"/>
                  </a:xfrm>
                </p:grpSpPr>
                <p:sp>
                  <p:nvSpPr>
                    <p:cNvPr id="721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2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6" name="Group 145"/>
              <p:cNvGrpSpPr>
                <a:grpSpLocks/>
              </p:cNvGrpSpPr>
              <p:nvPr/>
            </p:nvGrpSpPr>
            <p:grpSpPr bwMode="auto">
              <a:xfrm>
                <a:off x="7742422" y="2210243"/>
                <a:ext cx="527050" cy="2311766"/>
                <a:chOff x="1216025" y="3469908"/>
                <a:chExt cx="527050" cy="2311766"/>
              </a:xfrm>
            </p:grpSpPr>
            <p:sp>
              <p:nvSpPr>
                <p:cNvPr id="7212"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04" name="Group 147"/>
                <p:cNvGrpSpPr>
                  <a:grpSpLocks/>
                </p:cNvGrpSpPr>
                <p:nvPr/>
              </p:nvGrpSpPr>
              <p:grpSpPr bwMode="auto">
                <a:xfrm>
                  <a:off x="1330325" y="3469908"/>
                  <a:ext cx="298450" cy="1806942"/>
                  <a:chOff x="1330325" y="3469908"/>
                  <a:chExt cx="298450" cy="1806942"/>
                </a:xfrm>
              </p:grpSpPr>
              <p:sp>
                <p:nvSpPr>
                  <p:cNvPr id="7205"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06" name="Group 149"/>
                  <p:cNvGrpSpPr>
                    <a:grpSpLocks/>
                  </p:cNvGrpSpPr>
                  <p:nvPr/>
                </p:nvGrpSpPr>
                <p:grpSpPr bwMode="auto">
                  <a:xfrm>
                    <a:off x="1330325" y="3981449"/>
                    <a:ext cx="298450" cy="1295401"/>
                    <a:chOff x="1330325" y="3981449"/>
                    <a:chExt cx="298450" cy="1295401"/>
                  </a:xfrm>
                </p:grpSpPr>
                <p:sp>
                  <p:nvSpPr>
                    <p:cNvPr id="7207"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09"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1"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7" name="Group 157"/>
              <p:cNvGrpSpPr>
                <a:grpSpLocks/>
              </p:cNvGrpSpPr>
              <p:nvPr/>
            </p:nvGrpSpPr>
            <p:grpSpPr bwMode="auto">
              <a:xfrm>
                <a:off x="5370697" y="2229293"/>
                <a:ext cx="298450" cy="1806942"/>
                <a:chOff x="1330325" y="3469908"/>
                <a:chExt cx="298450" cy="1806942"/>
              </a:xfrm>
            </p:grpSpPr>
            <p:sp>
              <p:nvSpPr>
                <p:cNvPr id="719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7" name="Group 159"/>
                <p:cNvGrpSpPr>
                  <a:grpSpLocks/>
                </p:cNvGrpSpPr>
                <p:nvPr/>
              </p:nvGrpSpPr>
              <p:grpSpPr bwMode="auto">
                <a:xfrm>
                  <a:off x="1330325" y="3981449"/>
                  <a:ext cx="298450" cy="1295401"/>
                  <a:chOff x="1330325" y="3981449"/>
                  <a:chExt cx="298450" cy="1295401"/>
                </a:xfrm>
              </p:grpSpPr>
              <p:sp>
                <p:nvSpPr>
                  <p:cNvPr id="719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0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188" name="Group 165"/>
              <p:cNvGrpSpPr>
                <a:grpSpLocks/>
              </p:cNvGrpSpPr>
              <p:nvPr/>
            </p:nvGrpSpPr>
            <p:grpSpPr bwMode="auto">
              <a:xfrm>
                <a:off x="7288101" y="372139"/>
                <a:ext cx="298450" cy="1806942"/>
                <a:chOff x="1330325" y="3469908"/>
                <a:chExt cx="298450" cy="1806942"/>
              </a:xfrm>
            </p:grpSpPr>
            <p:sp>
              <p:nvSpPr>
                <p:cNvPr id="7189"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0" name="Group 167"/>
                <p:cNvGrpSpPr>
                  <a:grpSpLocks/>
                </p:cNvGrpSpPr>
                <p:nvPr/>
              </p:nvGrpSpPr>
              <p:grpSpPr bwMode="auto">
                <a:xfrm>
                  <a:off x="1330325" y="3981449"/>
                  <a:ext cx="298450" cy="1295401"/>
                  <a:chOff x="1330325" y="3981449"/>
                  <a:chExt cx="298450" cy="1295401"/>
                </a:xfrm>
              </p:grpSpPr>
              <p:sp>
                <p:nvSpPr>
                  <p:cNvPr id="7191"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193"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7174" name="TextBox 179"/>
          <p:cNvSpPr txBox="1">
            <a:spLocks noChangeArrowheads="1"/>
          </p:cNvSpPr>
          <p:nvPr/>
        </p:nvSpPr>
        <p:spPr bwMode="auto">
          <a:xfrm rot="-1964268">
            <a:off x="7021513" y="49213"/>
            <a:ext cx="7508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Service</a:t>
            </a:r>
          </a:p>
        </p:txBody>
      </p:sp>
      <p:sp>
        <p:nvSpPr>
          <p:cNvPr id="12" name="Rectangle 11"/>
          <p:cNvSpPr/>
          <p:nvPr/>
        </p:nvSpPr>
        <p:spPr>
          <a:xfrm>
            <a:off x="1112230" y="5662653"/>
            <a:ext cx="599612" cy="957278"/>
          </a:xfrm>
          <a:prstGeom prst="rect">
            <a:avLst/>
          </a:prstGeom>
          <a:noFill/>
        </p:spPr>
        <p:txBody>
          <a:bodyPr wrap="square">
            <a:spAutoFit/>
          </a:bodyPr>
          <a:lstStyle/>
          <a:p>
            <a:pPr>
              <a:defRPr/>
            </a:pPr>
            <a:r>
              <a:rPr lang="en-US" sz="5400" dirty="0" smtClean="0">
                <a:ln w="12700">
                  <a:solidFill>
                    <a:srgbClr val="FF0000"/>
                  </a:solidFill>
                  <a:prstDash val="solid"/>
                </a:ln>
                <a:solidFill>
                  <a:srgbClr val="FF3300"/>
                </a:solidFill>
                <a:effectLst>
                  <a:outerShdw blurRad="41275" dist="20320" dir="1800000" algn="tl" rotWithShape="0">
                    <a:srgbClr val="000000">
                      <a:alpha val="40000"/>
                    </a:srgbClr>
                  </a:outerShdw>
                </a:effectLst>
              </a:rPr>
              <a:t>X</a:t>
            </a:r>
            <a:endParaRPr lang="en-US" sz="5400" dirty="0">
              <a:ln w="12700">
                <a:solidFill>
                  <a:srgbClr val="FF0000"/>
                </a:solidFill>
                <a:prstDash val="solid"/>
              </a:ln>
              <a:solidFill>
                <a:srgbClr val="FF3300"/>
              </a:solidFill>
              <a:effectLst>
                <a:outerShdw blurRad="41275" dist="20320" dir="1800000" algn="tl" rotWithShape="0">
                  <a:srgbClr val="000000">
                    <a:alpha val="40000"/>
                  </a:srgbClr>
                </a:outerShdw>
              </a:effectLst>
            </a:endParaRPr>
          </a:p>
        </p:txBody>
      </p:sp>
      <p:sp>
        <p:nvSpPr>
          <p:cNvPr id="138" name="Rectangle 137"/>
          <p:cNvSpPr/>
          <p:nvPr/>
        </p:nvSpPr>
        <p:spPr>
          <a:xfrm>
            <a:off x="2646862" y="4730532"/>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1" name="Rectangle 140"/>
          <p:cNvSpPr/>
          <p:nvPr/>
        </p:nvSpPr>
        <p:spPr>
          <a:xfrm>
            <a:off x="4851347" y="4730532"/>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2" name="Rectangle 141"/>
          <p:cNvSpPr/>
          <p:nvPr/>
        </p:nvSpPr>
        <p:spPr>
          <a:xfrm>
            <a:off x="3734928" y="4730532"/>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3" name="Rectangle 142"/>
          <p:cNvSpPr/>
          <p:nvPr/>
        </p:nvSpPr>
        <p:spPr>
          <a:xfrm>
            <a:off x="5634611" y="295489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4" name="Rectangle 143"/>
          <p:cNvSpPr/>
          <p:nvPr/>
        </p:nvSpPr>
        <p:spPr>
          <a:xfrm>
            <a:off x="6463951" y="295489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5" name="Rectangle 144"/>
          <p:cNvSpPr/>
          <p:nvPr/>
        </p:nvSpPr>
        <p:spPr>
          <a:xfrm>
            <a:off x="7293290" y="295489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7" name="Rectangle 146"/>
          <p:cNvSpPr/>
          <p:nvPr/>
        </p:nvSpPr>
        <p:spPr>
          <a:xfrm>
            <a:off x="7559104" y="108356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31" name="TextBox 130"/>
          <p:cNvSpPr txBox="1"/>
          <p:nvPr/>
        </p:nvSpPr>
        <p:spPr>
          <a:xfrm>
            <a:off x="131134" y="3459124"/>
            <a:ext cx="1488559" cy="369332"/>
          </a:xfrm>
          <a:prstGeom prst="rect">
            <a:avLst/>
          </a:prstGeom>
          <a:noFill/>
        </p:spPr>
        <p:txBody>
          <a:bodyPr wrap="square" rtlCol="0">
            <a:spAutoFit/>
          </a:bodyPr>
          <a:lstStyle/>
          <a:p>
            <a:r>
              <a:rPr lang="en-US" dirty="0" smtClean="0"/>
              <a:t>MFCP</a:t>
            </a:r>
            <a:endParaRPr lang="en-US" dirty="0"/>
          </a:p>
        </p:txBody>
      </p:sp>
      <p:sp>
        <p:nvSpPr>
          <p:cNvPr id="136" name="TextBox 135"/>
          <p:cNvSpPr txBox="1"/>
          <p:nvPr/>
        </p:nvSpPr>
        <p:spPr>
          <a:xfrm>
            <a:off x="2268278" y="4649971"/>
            <a:ext cx="1488559" cy="307777"/>
          </a:xfrm>
          <a:prstGeom prst="rect">
            <a:avLst/>
          </a:prstGeom>
          <a:noFill/>
        </p:spPr>
        <p:txBody>
          <a:bodyPr wrap="square" rtlCol="0">
            <a:spAutoFit/>
          </a:bodyPr>
          <a:lstStyle/>
          <a:p>
            <a:r>
              <a:rPr lang="en-US" sz="1400" dirty="0" smtClean="0"/>
              <a:t>ATDR30</a:t>
            </a:r>
            <a:endParaRPr lang="en-US" sz="1400" dirty="0"/>
          </a:p>
        </p:txBody>
      </p:sp>
      <p:sp>
        <p:nvSpPr>
          <p:cNvPr id="137" name="TextBox 136"/>
          <p:cNvSpPr txBox="1"/>
          <p:nvPr/>
        </p:nvSpPr>
        <p:spPr>
          <a:xfrm>
            <a:off x="1134138" y="4649971"/>
            <a:ext cx="1488559" cy="307777"/>
          </a:xfrm>
          <a:prstGeom prst="rect">
            <a:avLst/>
          </a:prstGeom>
          <a:noFill/>
        </p:spPr>
        <p:txBody>
          <a:bodyPr wrap="square" rtlCol="0">
            <a:spAutoFit/>
          </a:bodyPr>
          <a:lstStyle/>
          <a:p>
            <a:r>
              <a:rPr lang="en-US" sz="1400" dirty="0" smtClean="0"/>
              <a:t>ATDR30</a:t>
            </a:r>
            <a:endParaRPr lang="en-US" sz="1400" dirty="0"/>
          </a:p>
        </p:txBody>
      </p:sp>
      <p:sp>
        <p:nvSpPr>
          <p:cNvPr id="139" name="TextBox 138"/>
          <p:cNvSpPr txBox="1"/>
          <p:nvPr/>
        </p:nvSpPr>
        <p:spPr>
          <a:xfrm>
            <a:off x="3296092" y="4649971"/>
            <a:ext cx="1488559" cy="307777"/>
          </a:xfrm>
          <a:prstGeom prst="rect">
            <a:avLst/>
          </a:prstGeom>
          <a:noFill/>
        </p:spPr>
        <p:txBody>
          <a:bodyPr wrap="square" rtlCol="0">
            <a:spAutoFit/>
          </a:bodyPr>
          <a:lstStyle/>
          <a:p>
            <a:r>
              <a:rPr lang="en-US" sz="1400" dirty="0" smtClean="0"/>
              <a:t>AJT60</a:t>
            </a:r>
            <a:endParaRPr lang="en-US" sz="1400" dirty="0"/>
          </a:p>
        </p:txBody>
      </p:sp>
      <p:sp>
        <p:nvSpPr>
          <p:cNvPr id="140" name="TextBox 139"/>
          <p:cNvSpPr txBox="1"/>
          <p:nvPr/>
        </p:nvSpPr>
        <p:spPr>
          <a:xfrm>
            <a:off x="4416055" y="4649971"/>
            <a:ext cx="1488559" cy="307777"/>
          </a:xfrm>
          <a:prstGeom prst="rect">
            <a:avLst/>
          </a:prstGeom>
          <a:noFill/>
        </p:spPr>
        <p:txBody>
          <a:bodyPr wrap="square" rtlCol="0">
            <a:spAutoFit/>
          </a:bodyPr>
          <a:lstStyle/>
          <a:p>
            <a:r>
              <a:rPr lang="en-US" sz="1400" dirty="0" smtClean="0"/>
              <a:t>AJT100</a:t>
            </a:r>
            <a:endParaRPr lang="en-US" sz="1400" dirty="0"/>
          </a:p>
        </p:txBody>
      </p:sp>
      <p:sp>
        <p:nvSpPr>
          <p:cNvPr id="148" name="TextBox 147"/>
          <p:cNvSpPr txBox="1"/>
          <p:nvPr/>
        </p:nvSpPr>
        <p:spPr>
          <a:xfrm>
            <a:off x="5528930" y="2782185"/>
            <a:ext cx="815163" cy="307777"/>
          </a:xfrm>
          <a:prstGeom prst="rect">
            <a:avLst/>
          </a:prstGeom>
          <a:noFill/>
        </p:spPr>
        <p:txBody>
          <a:bodyPr wrap="square" rtlCol="0">
            <a:spAutoFit/>
          </a:bodyPr>
          <a:lstStyle/>
          <a:p>
            <a:r>
              <a:rPr lang="en-US" sz="1400" dirty="0" smtClean="0"/>
              <a:t>AJT200</a:t>
            </a:r>
            <a:endParaRPr lang="en-US" sz="1400" dirty="0"/>
          </a:p>
        </p:txBody>
      </p:sp>
      <p:sp>
        <p:nvSpPr>
          <p:cNvPr id="149" name="TextBox 148"/>
          <p:cNvSpPr txBox="1"/>
          <p:nvPr/>
        </p:nvSpPr>
        <p:spPr>
          <a:xfrm>
            <a:off x="6018028" y="2782185"/>
            <a:ext cx="1488559" cy="307777"/>
          </a:xfrm>
          <a:prstGeom prst="rect">
            <a:avLst/>
          </a:prstGeom>
          <a:noFill/>
        </p:spPr>
        <p:txBody>
          <a:bodyPr wrap="square" rtlCol="0">
            <a:spAutoFit/>
          </a:bodyPr>
          <a:lstStyle/>
          <a:p>
            <a:r>
              <a:rPr lang="en-US" sz="1400" dirty="0" smtClean="0"/>
              <a:t>AJT100</a:t>
            </a:r>
            <a:endParaRPr lang="en-US" sz="1400" dirty="0"/>
          </a:p>
        </p:txBody>
      </p:sp>
      <p:sp>
        <p:nvSpPr>
          <p:cNvPr id="150" name="TextBox 149"/>
          <p:cNvSpPr txBox="1"/>
          <p:nvPr/>
        </p:nvSpPr>
        <p:spPr>
          <a:xfrm>
            <a:off x="6836734" y="2782185"/>
            <a:ext cx="1488559" cy="307777"/>
          </a:xfrm>
          <a:prstGeom prst="rect">
            <a:avLst/>
          </a:prstGeom>
          <a:noFill/>
        </p:spPr>
        <p:txBody>
          <a:bodyPr wrap="square" rtlCol="0">
            <a:spAutoFit/>
          </a:bodyPr>
          <a:lstStyle/>
          <a:p>
            <a:r>
              <a:rPr lang="en-US" sz="1400" dirty="0" smtClean="0"/>
              <a:t>AJT350</a:t>
            </a:r>
            <a:endParaRPr lang="en-US" sz="1400" dirty="0"/>
          </a:p>
        </p:txBody>
      </p:sp>
      <p:sp>
        <p:nvSpPr>
          <p:cNvPr id="151" name="TextBox 150"/>
          <p:cNvSpPr txBox="1"/>
          <p:nvPr/>
        </p:nvSpPr>
        <p:spPr>
          <a:xfrm>
            <a:off x="8027581" y="2782185"/>
            <a:ext cx="1116419" cy="307777"/>
          </a:xfrm>
          <a:prstGeom prst="rect">
            <a:avLst/>
          </a:prstGeom>
          <a:noFill/>
        </p:spPr>
        <p:txBody>
          <a:bodyPr wrap="square" rtlCol="0">
            <a:spAutoFit/>
          </a:bodyPr>
          <a:lstStyle/>
          <a:p>
            <a:r>
              <a:rPr lang="en-US" sz="1400" dirty="0" smtClean="0"/>
              <a:t>A6D500R</a:t>
            </a:r>
            <a:endParaRPr lang="en-US" sz="1400" dirty="0"/>
          </a:p>
        </p:txBody>
      </p:sp>
      <p:sp>
        <p:nvSpPr>
          <p:cNvPr id="152" name="TextBox 151"/>
          <p:cNvSpPr txBox="1"/>
          <p:nvPr/>
        </p:nvSpPr>
        <p:spPr>
          <a:xfrm>
            <a:off x="7293934" y="935664"/>
            <a:ext cx="1488559" cy="307777"/>
          </a:xfrm>
          <a:prstGeom prst="rect">
            <a:avLst/>
          </a:prstGeom>
          <a:noFill/>
        </p:spPr>
        <p:txBody>
          <a:bodyPr wrap="square" rtlCol="0">
            <a:spAutoFit/>
          </a:bodyPr>
          <a:lstStyle/>
          <a:p>
            <a:r>
              <a:rPr lang="en-US" sz="1400" dirty="0" smtClean="0"/>
              <a:t>A4BQ1000</a:t>
            </a:r>
            <a:endParaRPr lang="en-US" sz="1400" dirty="0"/>
          </a:p>
        </p:txBody>
      </p:sp>
      <p:sp>
        <p:nvSpPr>
          <p:cNvPr id="6" name="TextBox 5"/>
          <p:cNvSpPr txBox="1"/>
          <p:nvPr/>
        </p:nvSpPr>
        <p:spPr>
          <a:xfrm>
            <a:off x="714651" y="1324039"/>
            <a:ext cx="4274288" cy="1292662"/>
          </a:xfrm>
          <a:prstGeom prst="rect">
            <a:avLst/>
          </a:prstGeom>
          <a:noFill/>
        </p:spPr>
        <p:txBody>
          <a:bodyPr wrap="square" rtlCol="0">
            <a:spAutoFit/>
          </a:bodyPr>
          <a:lstStyle/>
          <a:p>
            <a:r>
              <a:rPr lang="en-US" sz="6000" dirty="0" smtClean="0">
                <a:solidFill>
                  <a:srgbClr val="E84E0F"/>
                </a:solidFill>
              </a:rPr>
              <a:t>2:1 Ratio</a:t>
            </a:r>
          </a:p>
          <a:p>
            <a:r>
              <a:rPr lang="en-US" dirty="0" smtClean="0">
                <a:solidFill>
                  <a:srgbClr val="E84E0F"/>
                </a:solidFill>
              </a:rPr>
              <a:t>With Amp-Trap 2000</a:t>
            </a:r>
            <a:r>
              <a:rPr lang="en-US" baseline="30000" dirty="0" smtClean="0">
                <a:solidFill>
                  <a:srgbClr val="E84E0F"/>
                </a:solidFill>
              </a:rPr>
              <a:t>®</a:t>
            </a:r>
            <a:endParaRPr lang="en-US" baseline="30000" dirty="0">
              <a:solidFill>
                <a:srgbClr val="E84E0F"/>
              </a:solidFill>
            </a:endParaRPr>
          </a:p>
        </p:txBody>
      </p:sp>
      <p:sp>
        <p:nvSpPr>
          <p:cNvPr id="153" name="Rectangle 152"/>
          <p:cNvSpPr/>
          <p:nvPr/>
        </p:nvSpPr>
        <p:spPr>
          <a:xfrm>
            <a:off x="8269273" y="2966417"/>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9" name="Title 8"/>
          <p:cNvSpPr>
            <a:spLocks noGrp="1"/>
          </p:cNvSpPr>
          <p:nvPr>
            <p:ph type="title"/>
          </p:nvPr>
        </p:nvSpPr>
        <p:spPr/>
        <p:txBody>
          <a:bodyPr/>
          <a:lstStyle/>
          <a:p>
            <a:r>
              <a:rPr lang="en-US" dirty="0"/>
              <a:t>Selective Coordination Made </a:t>
            </a:r>
            <a:r>
              <a:rPr lang="en-US" dirty="0" smtClean="0"/>
              <a:t>Easy</a:t>
            </a:r>
            <a:endParaRPr lang="en-US" dirty="0"/>
          </a:p>
        </p:txBody>
      </p:sp>
    </p:spTree>
    <p:extLst>
      <p:ext uri="{BB962C8B-B14F-4D97-AF65-F5344CB8AC3E}">
        <p14:creationId xmlns:p14="http://schemas.microsoft.com/office/powerpoint/2010/main" val="2123788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24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48"/>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253"/>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254"/>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255"/>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25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left)">
                                      <p:cBhvr>
                                        <p:cTn id="26" dur="500"/>
                                        <p:tgtEl>
                                          <p:spTgt spid="13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wipe(left)">
                                      <p:cBhvr>
                                        <p:cTn id="30" dur="500"/>
                                        <p:tgtEl>
                                          <p:spTgt spid="137"/>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wipe(left)">
                                      <p:cBhvr>
                                        <p:cTn id="34" dur="500"/>
                                        <p:tgtEl>
                                          <p:spTgt spid="136"/>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39"/>
                                        </p:tgtEl>
                                        <p:attrNameLst>
                                          <p:attrName>style.visibility</p:attrName>
                                        </p:attrNameLst>
                                      </p:cBhvr>
                                      <p:to>
                                        <p:strVal val="visible"/>
                                      </p:to>
                                    </p:set>
                                    <p:animEffect transition="in" filter="wipe(left)">
                                      <p:cBhvr>
                                        <p:cTn id="38" dur="500"/>
                                        <p:tgtEl>
                                          <p:spTgt spid="139"/>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wipe(left)">
                                      <p:cBhvr>
                                        <p:cTn id="42" dur="500"/>
                                        <p:tgtEl>
                                          <p:spTgt spid="140"/>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wipe(left)">
                                      <p:cBhvr>
                                        <p:cTn id="46" dur="500"/>
                                        <p:tgtEl>
                                          <p:spTgt spid="148"/>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49"/>
                                        </p:tgtEl>
                                        <p:attrNameLst>
                                          <p:attrName>style.visibility</p:attrName>
                                        </p:attrNameLst>
                                      </p:cBhvr>
                                      <p:to>
                                        <p:strVal val="visible"/>
                                      </p:to>
                                    </p:set>
                                    <p:animEffect transition="in" filter="wipe(left)">
                                      <p:cBhvr>
                                        <p:cTn id="50" dur="500"/>
                                        <p:tgtEl>
                                          <p:spTgt spid="14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50"/>
                                        </p:tgtEl>
                                        <p:attrNameLst>
                                          <p:attrName>style.visibility</p:attrName>
                                        </p:attrNameLst>
                                      </p:cBhvr>
                                      <p:to>
                                        <p:strVal val="visible"/>
                                      </p:to>
                                    </p:set>
                                    <p:animEffect transition="in" filter="wipe(left)">
                                      <p:cBhvr>
                                        <p:cTn id="54" dur="500"/>
                                        <p:tgtEl>
                                          <p:spTgt spid="150"/>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51"/>
                                        </p:tgtEl>
                                        <p:attrNameLst>
                                          <p:attrName>style.visibility</p:attrName>
                                        </p:attrNameLst>
                                      </p:cBhvr>
                                      <p:to>
                                        <p:strVal val="visible"/>
                                      </p:to>
                                    </p:set>
                                    <p:animEffect transition="in" filter="wipe(left)">
                                      <p:cBhvr>
                                        <p:cTn id="58" dur="500"/>
                                        <p:tgtEl>
                                          <p:spTgt spid="151"/>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wipe(left)">
                                      <p:cBhvr>
                                        <p:cTn id="62" dur="500"/>
                                        <p:tgtEl>
                                          <p:spTgt spid="15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wipe(up)">
                                      <p:cBhvr>
                                        <p:cTn id="72" dur="500"/>
                                        <p:tgtEl>
                                          <p:spTgt spid="127"/>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52"/>
                                        </p:tgtEl>
                                        <p:attrNameLst>
                                          <p:attrName>style.visibility</p:attrName>
                                        </p:attrNameLst>
                                      </p:cBhvr>
                                      <p:to>
                                        <p:strVal val="visible"/>
                                      </p:to>
                                    </p:set>
                                  </p:child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7176"/>
                                        </p:tgtEl>
                                        <p:attrNameLst>
                                          <p:attrName>style.visibility</p:attrName>
                                        </p:attrNameLst>
                                      </p:cBhvr>
                                      <p:to>
                                        <p:strVal val="visible"/>
                                      </p:to>
                                    </p:set>
                                    <p:animEffect transition="in" filter="wipe(down)">
                                      <p:cBhvr>
                                        <p:cTn id="78" dur="500"/>
                                        <p:tgtEl>
                                          <p:spTgt spid="717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43"/>
                                        </p:tgtEl>
                                        <p:attrNameLst>
                                          <p:attrName>style.visibility</p:attrName>
                                        </p:attrNameLst>
                                      </p:cBhvr>
                                      <p:to>
                                        <p:strVal val="visible"/>
                                      </p:to>
                                    </p:set>
                                    <p:anim calcmode="lin" valueType="num">
                                      <p:cBhvr>
                                        <p:cTn id="90" dur="500" fill="hold"/>
                                        <p:tgtEl>
                                          <p:spTgt spid="143"/>
                                        </p:tgtEl>
                                        <p:attrNameLst>
                                          <p:attrName>ppt_w</p:attrName>
                                        </p:attrNameLst>
                                      </p:cBhvr>
                                      <p:tavLst>
                                        <p:tav tm="0">
                                          <p:val>
                                            <p:fltVal val="0"/>
                                          </p:val>
                                        </p:tav>
                                        <p:tav tm="100000">
                                          <p:val>
                                            <p:strVal val="#ppt_w"/>
                                          </p:val>
                                        </p:tav>
                                      </p:tavLst>
                                    </p:anim>
                                    <p:anim calcmode="lin" valueType="num">
                                      <p:cBhvr>
                                        <p:cTn id="91" dur="500" fill="hold"/>
                                        <p:tgtEl>
                                          <p:spTgt spid="143"/>
                                        </p:tgtEl>
                                        <p:attrNameLst>
                                          <p:attrName>ppt_h</p:attrName>
                                        </p:attrNameLst>
                                      </p:cBhvr>
                                      <p:tavLst>
                                        <p:tav tm="0">
                                          <p:val>
                                            <p:fltVal val="0"/>
                                          </p:val>
                                        </p:tav>
                                        <p:tav tm="100000">
                                          <p:val>
                                            <p:strVal val="#ppt_h"/>
                                          </p:val>
                                        </p:tav>
                                      </p:tavLst>
                                    </p:anim>
                                    <p:animEffect transition="in" filter="fade">
                                      <p:cBhvr>
                                        <p:cTn id="92" dur="500"/>
                                        <p:tgtEl>
                                          <p:spTgt spid="143"/>
                                        </p:tgtEl>
                                      </p:cBhvr>
                                    </p:animEffect>
                                  </p:childTnLst>
                                </p:cTn>
                              </p:par>
                            </p:childTnLst>
                          </p:cTn>
                        </p:par>
                        <p:par>
                          <p:cTn id="93" fill="hold">
                            <p:stCondLst>
                              <p:cond delay="500"/>
                            </p:stCondLst>
                            <p:childTnLst>
                              <p:par>
                                <p:cTn id="94" presetID="53" presetClass="entr" presetSubtype="16" fill="hold" nodeType="afterEffect">
                                  <p:stCondLst>
                                    <p:cond delay="0"/>
                                  </p:stCondLst>
                                  <p:childTnLst>
                                    <p:set>
                                      <p:cBhvr>
                                        <p:cTn id="95" dur="1" fill="hold">
                                          <p:stCondLst>
                                            <p:cond delay="0"/>
                                          </p:stCondLst>
                                        </p:cTn>
                                        <p:tgtEl>
                                          <p:spTgt spid="147"/>
                                        </p:tgtEl>
                                        <p:attrNameLst>
                                          <p:attrName>style.visibility</p:attrName>
                                        </p:attrNameLst>
                                      </p:cBhvr>
                                      <p:to>
                                        <p:strVal val="visible"/>
                                      </p:to>
                                    </p:set>
                                    <p:anim calcmode="lin" valueType="num">
                                      <p:cBhvr>
                                        <p:cTn id="96" dur="500" fill="hold"/>
                                        <p:tgtEl>
                                          <p:spTgt spid="147"/>
                                        </p:tgtEl>
                                        <p:attrNameLst>
                                          <p:attrName>ppt_w</p:attrName>
                                        </p:attrNameLst>
                                      </p:cBhvr>
                                      <p:tavLst>
                                        <p:tav tm="0">
                                          <p:val>
                                            <p:fltVal val="0"/>
                                          </p:val>
                                        </p:tav>
                                        <p:tav tm="100000">
                                          <p:val>
                                            <p:strVal val="#ppt_w"/>
                                          </p:val>
                                        </p:tav>
                                      </p:tavLst>
                                    </p:anim>
                                    <p:anim calcmode="lin" valueType="num">
                                      <p:cBhvr>
                                        <p:cTn id="97" dur="500" fill="hold"/>
                                        <p:tgtEl>
                                          <p:spTgt spid="147"/>
                                        </p:tgtEl>
                                        <p:attrNameLst>
                                          <p:attrName>ppt_h</p:attrName>
                                        </p:attrNameLst>
                                      </p:cBhvr>
                                      <p:tavLst>
                                        <p:tav tm="0">
                                          <p:val>
                                            <p:fltVal val="0"/>
                                          </p:val>
                                        </p:tav>
                                        <p:tav tm="100000">
                                          <p:val>
                                            <p:strVal val="#ppt_h"/>
                                          </p:val>
                                        </p:tav>
                                      </p:tavLst>
                                    </p:anim>
                                    <p:animEffect transition="in" filter="fade">
                                      <p:cBhvr>
                                        <p:cTn id="98" dur="500"/>
                                        <p:tgtEl>
                                          <p:spTgt spid="147"/>
                                        </p:tgtEl>
                                      </p:cBhvr>
                                    </p:animEffect>
                                  </p:childTnLst>
                                </p:cTn>
                              </p:par>
                            </p:childTnLst>
                          </p:cTn>
                        </p:par>
                        <p:par>
                          <p:cTn id="99" fill="hold">
                            <p:stCondLst>
                              <p:cond delay="1000"/>
                            </p:stCondLst>
                            <p:childTnLst>
                              <p:par>
                                <p:cTn id="100" presetID="53" presetClass="entr" presetSubtype="16" fill="hold" nodeType="afterEffect">
                                  <p:stCondLst>
                                    <p:cond delay="0"/>
                                  </p:stCondLst>
                                  <p:childTnLst>
                                    <p:set>
                                      <p:cBhvr>
                                        <p:cTn id="101" dur="1" fill="hold">
                                          <p:stCondLst>
                                            <p:cond delay="0"/>
                                          </p:stCondLst>
                                        </p:cTn>
                                        <p:tgtEl>
                                          <p:spTgt spid="138"/>
                                        </p:tgtEl>
                                        <p:attrNameLst>
                                          <p:attrName>style.visibility</p:attrName>
                                        </p:attrNameLst>
                                      </p:cBhvr>
                                      <p:to>
                                        <p:strVal val="visible"/>
                                      </p:to>
                                    </p:set>
                                    <p:anim calcmode="lin" valueType="num">
                                      <p:cBhvr>
                                        <p:cTn id="102" dur="500" fill="hold"/>
                                        <p:tgtEl>
                                          <p:spTgt spid="138"/>
                                        </p:tgtEl>
                                        <p:attrNameLst>
                                          <p:attrName>ppt_w</p:attrName>
                                        </p:attrNameLst>
                                      </p:cBhvr>
                                      <p:tavLst>
                                        <p:tav tm="0">
                                          <p:val>
                                            <p:fltVal val="0"/>
                                          </p:val>
                                        </p:tav>
                                        <p:tav tm="100000">
                                          <p:val>
                                            <p:strVal val="#ppt_w"/>
                                          </p:val>
                                        </p:tav>
                                      </p:tavLst>
                                    </p:anim>
                                    <p:anim calcmode="lin" valueType="num">
                                      <p:cBhvr>
                                        <p:cTn id="103" dur="500" fill="hold"/>
                                        <p:tgtEl>
                                          <p:spTgt spid="138"/>
                                        </p:tgtEl>
                                        <p:attrNameLst>
                                          <p:attrName>ppt_h</p:attrName>
                                        </p:attrNameLst>
                                      </p:cBhvr>
                                      <p:tavLst>
                                        <p:tav tm="0">
                                          <p:val>
                                            <p:fltVal val="0"/>
                                          </p:val>
                                        </p:tav>
                                        <p:tav tm="100000">
                                          <p:val>
                                            <p:strVal val="#ppt_h"/>
                                          </p:val>
                                        </p:tav>
                                      </p:tavLst>
                                    </p:anim>
                                    <p:animEffect transition="in" filter="fade">
                                      <p:cBhvr>
                                        <p:cTn id="104" dur="500"/>
                                        <p:tgtEl>
                                          <p:spTgt spid="138"/>
                                        </p:tgtEl>
                                      </p:cBhvr>
                                    </p:animEffect>
                                  </p:childTnLst>
                                </p:cTn>
                              </p:par>
                            </p:childTnLst>
                          </p:cTn>
                        </p:par>
                        <p:par>
                          <p:cTn id="105" fill="hold">
                            <p:stCondLst>
                              <p:cond delay="1500"/>
                            </p:stCondLst>
                            <p:childTnLst>
                              <p:par>
                                <p:cTn id="106" presetID="53" presetClass="entr" presetSubtype="16" fill="hold" nodeType="afterEffect">
                                  <p:stCondLst>
                                    <p:cond delay="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Effect transition="in" filter="fade">
                                      <p:cBhvr>
                                        <p:cTn id="110" dur="500"/>
                                        <p:tgtEl>
                                          <p:spTgt spid="142"/>
                                        </p:tgtEl>
                                      </p:cBhvr>
                                    </p:animEffect>
                                  </p:childTnLst>
                                </p:cTn>
                              </p:par>
                            </p:childTnLst>
                          </p:cTn>
                        </p:par>
                        <p:par>
                          <p:cTn id="111" fill="hold">
                            <p:stCondLst>
                              <p:cond delay="2000"/>
                            </p:stCondLst>
                            <p:childTnLst>
                              <p:par>
                                <p:cTn id="112" presetID="53" presetClass="entr" presetSubtype="16" fill="hold" nodeType="afterEffect">
                                  <p:stCondLst>
                                    <p:cond delay="0"/>
                                  </p:stCondLst>
                                  <p:childTnLst>
                                    <p:set>
                                      <p:cBhvr>
                                        <p:cTn id="113" dur="1" fill="hold">
                                          <p:stCondLst>
                                            <p:cond delay="0"/>
                                          </p:stCondLst>
                                        </p:cTn>
                                        <p:tgtEl>
                                          <p:spTgt spid="141"/>
                                        </p:tgtEl>
                                        <p:attrNameLst>
                                          <p:attrName>style.visibility</p:attrName>
                                        </p:attrNameLst>
                                      </p:cBhvr>
                                      <p:to>
                                        <p:strVal val="visible"/>
                                      </p:to>
                                    </p:set>
                                    <p:anim calcmode="lin" valueType="num">
                                      <p:cBhvr>
                                        <p:cTn id="114" dur="500" fill="hold"/>
                                        <p:tgtEl>
                                          <p:spTgt spid="141"/>
                                        </p:tgtEl>
                                        <p:attrNameLst>
                                          <p:attrName>ppt_w</p:attrName>
                                        </p:attrNameLst>
                                      </p:cBhvr>
                                      <p:tavLst>
                                        <p:tav tm="0">
                                          <p:val>
                                            <p:fltVal val="0"/>
                                          </p:val>
                                        </p:tav>
                                        <p:tav tm="100000">
                                          <p:val>
                                            <p:strVal val="#ppt_w"/>
                                          </p:val>
                                        </p:tav>
                                      </p:tavLst>
                                    </p:anim>
                                    <p:anim calcmode="lin" valueType="num">
                                      <p:cBhvr>
                                        <p:cTn id="115" dur="500" fill="hold"/>
                                        <p:tgtEl>
                                          <p:spTgt spid="141"/>
                                        </p:tgtEl>
                                        <p:attrNameLst>
                                          <p:attrName>ppt_h</p:attrName>
                                        </p:attrNameLst>
                                      </p:cBhvr>
                                      <p:tavLst>
                                        <p:tav tm="0">
                                          <p:val>
                                            <p:fltVal val="0"/>
                                          </p:val>
                                        </p:tav>
                                        <p:tav tm="100000">
                                          <p:val>
                                            <p:strVal val="#ppt_h"/>
                                          </p:val>
                                        </p:tav>
                                      </p:tavLst>
                                    </p:anim>
                                    <p:animEffect transition="in" filter="fade">
                                      <p:cBhvr>
                                        <p:cTn id="116" dur="500"/>
                                        <p:tgtEl>
                                          <p:spTgt spid="141"/>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nodeType="clickEffect">
                                  <p:stCondLst>
                                    <p:cond delay="0"/>
                                  </p:stCondLst>
                                  <p:childTnLst>
                                    <p:set>
                                      <p:cBhvr>
                                        <p:cTn id="120" dur="1" fill="hold">
                                          <p:stCondLst>
                                            <p:cond delay="0"/>
                                          </p:stCondLst>
                                        </p:cTn>
                                        <p:tgtEl>
                                          <p:spTgt spid="144"/>
                                        </p:tgtEl>
                                        <p:attrNameLst>
                                          <p:attrName>style.visibility</p:attrName>
                                        </p:attrNameLst>
                                      </p:cBhvr>
                                      <p:to>
                                        <p:strVal val="visible"/>
                                      </p:to>
                                    </p:set>
                                    <p:anim calcmode="lin" valueType="num">
                                      <p:cBhvr>
                                        <p:cTn id="121" dur="500" fill="hold"/>
                                        <p:tgtEl>
                                          <p:spTgt spid="144"/>
                                        </p:tgtEl>
                                        <p:attrNameLst>
                                          <p:attrName>ppt_w</p:attrName>
                                        </p:attrNameLst>
                                      </p:cBhvr>
                                      <p:tavLst>
                                        <p:tav tm="0">
                                          <p:val>
                                            <p:fltVal val="0"/>
                                          </p:val>
                                        </p:tav>
                                        <p:tav tm="100000">
                                          <p:val>
                                            <p:strVal val="#ppt_w"/>
                                          </p:val>
                                        </p:tav>
                                      </p:tavLst>
                                    </p:anim>
                                    <p:anim calcmode="lin" valueType="num">
                                      <p:cBhvr>
                                        <p:cTn id="122" dur="500" fill="hold"/>
                                        <p:tgtEl>
                                          <p:spTgt spid="144"/>
                                        </p:tgtEl>
                                        <p:attrNameLst>
                                          <p:attrName>ppt_h</p:attrName>
                                        </p:attrNameLst>
                                      </p:cBhvr>
                                      <p:tavLst>
                                        <p:tav tm="0">
                                          <p:val>
                                            <p:fltVal val="0"/>
                                          </p:val>
                                        </p:tav>
                                        <p:tav tm="100000">
                                          <p:val>
                                            <p:strVal val="#ppt_h"/>
                                          </p:val>
                                        </p:tav>
                                      </p:tavLst>
                                    </p:anim>
                                    <p:animEffect transition="in" filter="fade">
                                      <p:cBhvr>
                                        <p:cTn id="123" dur="500"/>
                                        <p:tgtEl>
                                          <p:spTgt spid="144"/>
                                        </p:tgtEl>
                                      </p:cBhvr>
                                    </p:animEffect>
                                  </p:childTnLst>
                                </p:cTn>
                              </p:par>
                            </p:childTnLst>
                          </p:cTn>
                        </p:par>
                        <p:par>
                          <p:cTn id="124" fill="hold">
                            <p:stCondLst>
                              <p:cond delay="500"/>
                            </p:stCondLst>
                            <p:childTnLst>
                              <p:par>
                                <p:cTn id="125" presetID="53" presetClass="entr" presetSubtype="16" fill="hold" nodeType="afterEffect">
                                  <p:stCondLst>
                                    <p:cond delay="0"/>
                                  </p:stCondLst>
                                  <p:childTnLst>
                                    <p:set>
                                      <p:cBhvr>
                                        <p:cTn id="126" dur="1" fill="hold">
                                          <p:stCondLst>
                                            <p:cond delay="0"/>
                                          </p:stCondLst>
                                        </p:cTn>
                                        <p:tgtEl>
                                          <p:spTgt spid="145"/>
                                        </p:tgtEl>
                                        <p:attrNameLst>
                                          <p:attrName>style.visibility</p:attrName>
                                        </p:attrNameLst>
                                      </p:cBhvr>
                                      <p:to>
                                        <p:strVal val="visible"/>
                                      </p:to>
                                    </p:set>
                                    <p:anim calcmode="lin" valueType="num">
                                      <p:cBhvr>
                                        <p:cTn id="127" dur="500" fill="hold"/>
                                        <p:tgtEl>
                                          <p:spTgt spid="145"/>
                                        </p:tgtEl>
                                        <p:attrNameLst>
                                          <p:attrName>ppt_w</p:attrName>
                                        </p:attrNameLst>
                                      </p:cBhvr>
                                      <p:tavLst>
                                        <p:tav tm="0">
                                          <p:val>
                                            <p:fltVal val="0"/>
                                          </p:val>
                                        </p:tav>
                                        <p:tav tm="100000">
                                          <p:val>
                                            <p:strVal val="#ppt_w"/>
                                          </p:val>
                                        </p:tav>
                                      </p:tavLst>
                                    </p:anim>
                                    <p:anim calcmode="lin" valueType="num">
                                      <p:cBhvr>
                                        <p:cTn id="128" dur="500" fill="hold"/>
                                        <p:tgtEl>
                                          <p:spTgt spid="145"/>
                                        </p:tgtEl>
                                        <p:attrNameLst>
                                          <p:attrName>ppt_h</p:attrName>
                                        </p:attrNameLst>
                                      </p:cBhvr>
                                      <p:tavLst>
                                        <p:tav tm="0">
                                          <p:val>
                                            <p:fltVal val="0"/>
                                          </p:val>
                                        </p:tav>
                                        <p:tav tm="100000">
                                          <p:val>
                                            <p:strVal val="#ppt_h"/>
                                          </p:val>
                                        </p:tav>
                                      </p:tavLst>
                                    </p:anim>
                                    <p:animEffect transition="in" filter="fade">
                                      <p:cBhvr>
                                        <p:cTn id="129" dur="500"/>
                                        <p:tgtEl>
                                          <p:spTgt spid="145"/>
                                        </p:tgtEl>
                                      </p:cBhvr>
                                    </p:animEffect>
                                  </p:childTnLst>
                                </p:cTn>
                              </p:par>
                            </p:childTnLst>
                          </p:cTn>
                        </p:par>
                        <p:par>
                          <p:cTn id="130" fill="hold">
                            <p:stCondLst>
                              <p:cond delay="1000"/>
                            </p:stCondLst>
                            <p:childTnLst>
                              <p:par>
                                <p:cTn id="131" presetID="53" presetClass="entr" presetSubtype="16" fill="hold" nodeType="afterEffect">
                                  <p:stCondLst>
                                    <p:cond delay="0"/>
                                  </p:stCondLst>
                                  <p:childTnLst>
                                    <p:set>
                                      <p:cBhvr>
                                        <p:cTn id="132" dur="1" fill="hold">
                                          <p:stCondLst>
                                            <p:cond delay="0"/>
                                          </p:stCondLst>
                                        </p:cTn>
                                        <p:tgtEl>
                                          <p:spTgt spid="153"/>
                                        </p:tgtEl>
                                        <p:attrNameLst>
                                          <p:attrName>style.visibility</p:attrName>
                                        </p:attrNameLst>
                                      </p:cBhvr>
                                      <p:to>
                                        <p:strVal val="visible"/>
                                      </p:to>
                                    </p:set>
                                    <p:anim calcmode="lin" valueType="num">
                                      <p:cBhvr>
                                        <p:cTn id="133" dur="500" fill="hold"/>
                                        <p:tgtEl>
                                          <p:spTgt spid="153"/>
                                        </p:tgtEl>
                                        <p:attrNameLst>
                                          <p:attrName>ppt_w</p:attrName>
                                        </p:attrNameLst>
                                      </p:cBhvr>
                                      <p:tavLst>
                                        <p:tav tm="0">
                                          <p:val>
                                            <p:fltVal val="0"/>
                                          </p:val>
                                        </p:tav>
                                        <p:tav tm="100000">
                                          <p:val>
                                            <p:strVal val="#ppt_w"/>
                                          </p:val>
                                        </p:tav>
                                      </p:tavLst>
                                    </p:anim>
                                    <p:anim calcmode="lin" valueType="num">
                                      <p:cBhvr>
                                        <p:cTn id="134" dur="500" fill="hold"/>
                                        <p:tgtEl>
                                          <p:spTgt spid="153"/>
                                        </p:tgtEl>
                                        <p:attrNameLst>
                                          <p:attrName>ppt_h</p:attrName>
                                        </p:attrNameLst>
                                      </p:cBhvr>
                                      <p:tavLst>
                                        <p:tav tm="0">
                                          <p:val>
                                            <p:fltVal val="0"/>
                                          </p:val>
                                        </p:tav>
                                        <p:tav tm="100000">
                                          <p:val>
                                            <p:strVal val="#ppt_h"/>
                                          </p:val>
                                        </p:tav>
                                      </p:tavLst>
                                    </p:anim>
                                    <p:animEffect transition="in" filter="fade">
                                      <p:cBhvr>
                                        <p:cTn id="135"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8" grpId="0"/>
      <p:bldP spid="247" grpId="0"/>
      <p:bldP spid="135" grpId="0"/>
      <p:bldP spid="254" grpId="0"/>
      <p:bldP spid="255" grpId="0"/>
      <p:bldP spid="256" grpId="0"/>
      <p:bldP spid="253" grpId="0"/>
      <p:bldP spid="127" grpId="0" animBg="1"/>
      <p:bldP spid="252" grpId="0"/>
      <p:bldP spid="7176" grpId="0" animBg="1"/>
      <p:bldP spid="131" grpId="0"/>
      <p:bldP spid="136" grpId="0"/>
      <p:bldP spid="137" grpId="0"/>
      <p:bldP spid="139" grpId="0"/>
      <p:bldP spid="140" grpId="0"/>
      <p:bldP spid="148" grpId="0"/>
      <p:bldP spid="149" grpId="0"/>
      <p:bldP spid="150" grpId="0"/>
      <p:bldP spid="151" grpId="0"/>
      <p:bldP spid="15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Selective Coordination Made </a:t>
            </a:r>
            <a:r>
              <a:rPr lang="en-US" dirty="0" smtClean="0"/>
              <a:t>Easy</a:t>
            </a:r>
            <a:endParaRPr lang="en-US" dirty="0"/>
          </a:p>
        </p:txBody>
      </p:sp>
      <p:sp>
        <p:nvSpPr>
          <p:cNvPr id="26627" name="Rectangle 3"/>
          <p:cNvSpPr>
            <a:spLocks noGrp="1" noChangeArrowheads="1"/>
          </p:cNvSpPr>
          <p:nvPr>
            <p:ph idx="1"/>
          </p:nvPr>
        </p:nvSpPr>
        <p:spPr/>
        <p:txBody>
          <a:bodyPr/>
          <a:lstStyle/>
          <a:p>
            <a:pPr eaLnBrk="1" hangingPunct="1"/>
            <a:r>
              <a:rPr lang="en-US" altLang="en-US" dirty="0" smtClean="0"/>
              <a:t>Easy to coordinate using fuse ratios</a:t>
            </a:r>
          </a:p>
          <a:p>
            <a:pPr lvl="1" eaLnBrk="1" hangingPunct="1"/>
            <a:r>
              <a:rPr lang="en-US" altLang="en-US" dirty="0" smtClean="0"/>
              <a:t>2:1 ratio with Amp-Trap 2000 fuses</a:t>
            </a:r>
          </a:p>
          <a:p>
            <a:pPr lvl="1" eaLnBrk="1" hangingPunct="1"/>
            <a:endParaRPr lang="en-US" altLang="en-US" dirty="0" smtClean="0"/>
          </a:p>
          <a:p>
            <a:pPr marL="0" indent="0" eaLnBrk="1" hangingPunct="1">
              <a:buNone/>
            </a:pPr>
            <a:endParaRPr lang="en-US" alt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495" y="2419140"/>
            <a:ext cx="5946864" cy="403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MFCP</a:t>
            </a:r>
            <a:r>
              <a:rPr lang="en-US" dirty="0" smtClean="0"/>
              <a:t>!</a:t>
            </a:r>
            <a:endParaRPr lang="en-US" dirty="0"/>
          </a:p>
        </p:txBody>
      </p:sp>
      <p:sp>
        <p:nvSpPr>
          <p:cNvPr id="15363" name="Rectangle 3"/>
          <p:cNvSpPr>
            <a:spLocks noGrp="1" noChangeArrowheads="1"/>
          </p:cNvSpPr>
          <p:nvPr>
            <p:ph idx="1"/>
          </p:nvPr>
        </p:nvSpPr>
        <p:spPr>
          <a:xfrm>
            <a:off x="4049486" y="1600200"/>
            <a:ext cx="4637314" cy="4525962"/>
          </a:xfrm>
        </p:spPr>
        <p:txBody>
          <a:bodyPr/>
          <a:lstStyle/>
          <a:p>
            <a:pPr eaLnBrk="1" hangingPunct="1"/>
            <a:r>
              <a:rPr lang="en-US" altLang="en-US" dirty="0" smtClean="0"/>
              <a:t>120/208V, 120/240V, </a:t>
            </a:r>
          </a:p>
          <a:p>
            <a:pPr lvl="1" eaLnBrk="1" hangingPunct="1">
              <a:buFont typeface="Times" pitchFamily="18" charset="0"/>
              <a:buNone/>
            </a:pPr>
            <a:r>
              <a:rPr lang="en-US" altLang="en-US" sz="2000" dirty="0">
                <a:ea typeface="+mn-ea"/>
              </a:rPr>
              <a:t>277/480V or 347/600V</a:t>
            </a:r>
          </a:p>
          <a:p>
            <a:pPr eaLnBrk="1" hangingPunct="1"/>
            <a:r>
              <a:rPr lang="en-US" altLang="en-US" dirty="0" smtClean="0"/>
              <a:t>MLO, Switch with or without fuses</a:t>
            </a:r>
          </a:p>
          <a:p>
            <a:pPr eaLnBrk="1" hangingPunct="1"/>
            <a:r>
              <a:rPr lang="en-US" altLang="en-US" dirty="0"/>
              <a:t>20, 32 or 42 branch </a:t>
            </a:r>
            <a:r>
              <a:rPr lang="en-US" altLang="en-US" dirty="0" smtClean="0"/>
              <a:t>circuits</a:t>
            </a:r>
          </a:p>
          <a:p>
            <a:pPr eaLnBrk="1" hangingPunct="1"/>
            <a:r>
              <a:rPr lang="en-US" altLang="en-US" dirty="0" smtClean="0"/>
              <a:t>250A or 400A</a:t>
            </a:r>
          </a:p>
          <a:p>
            <a:pPr eaLnBrk="1" hangingPunct="1"/>
            <a:r>
              <a:rPr lang="en-US" altLang="en-US" dirty="0" smtClean="0"/>
              <a:t>Surface or flush-mount enclosures</a:t>
            </a:r>
          </a:p>
          <a:p>
            <a:pPr eaLnBrk="1" hangingPunct="1"/>
            <a:r>
              <a:rPr lang="en-US" altLang="en-US" dirty="0" smtClean="0"/>
              <a:t>Feed-thru lugs </a:t>
            </a:r>
          </a:p>
          <a:p>
            <a:pPr eaLnBrk="1" hangingPunct="1"/>
            <a:r>
              <a:rPr lang="en-US" altLang="en-US" dirty="0" smtClean="0"/>
              <a:t>Specials Available!</a:t>
            </a:r>
          </a:p>
        </p:txBody>
      </p:sp>
      <p:sp>
        <p:nvSpPr>
          <p:cNvPr id="6" name="Rectangle 38"/>
          <p:cNvSpPr txBox="1">
            <a:spLocks noChangeArrowheads="1"/>
          </p:cNvSpPr>
          <p:nvPr/>
        </p:nvSpPr>
        <p:spPr bwMode="auto">
          <a:xfrm>
            <a:off x="-4921082" y="4286386"/>
            <a:ext cx="7772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defRPr/>
            </a:pPr>
            <a:endParaRPr lang="fr-FR" altLang="en-US"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0" y="1162050"/>
            <a:ext cx="3394710" cy="5304234"/>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2481263" y="2925763"/>
            <a:ext cx="4160837" cy="1006475"/>
            <a:chOff x="0" y="0"/>
            <a:chExt cx="2621" cy="634"/>
          </a:xfrm>
        </p:grpSpPr>
        <p:sp>
          <p:nvSpPr>
            <p:cNvPr id="28678" name="Rectangle 3"/>
            <p:cNvSpPr>
              <a:spLocks noChangeArrowheads="1"/>
            </p:cNvSpPr>
            <p:nvPr/>
          </p:nvSpPr>
          <p:spPr bwMode="auto">
            <a:xfrm>
              <a:off x="0" y="0"/>
              <a:ext cx="26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8679" name="Rectangle 4"/>
            <p:cNvSpPr>
              <a:spLocks noChangeArrowheads="1"/>
            </p:cNvSpPr>
            <p:nvPr/>
          </p:nvSpPr>
          <p:spPr bwMode="auto">
            <a:xfrm>
              <a:off x="0" y="0"/>
              <a:ext cx="262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r>
                <a:rPr lang="en-US" altLang="en-US" sz="1000" b="0">
                  <a:solidFill>
                    <a:schemeClr val="tx1"/>
                  </a:solidFill>
                </a:rPr>
                <a:t>  </a:t>
              </a:r>
              <a:r>
                <a:rPr lang="en-US" altLang="en-US" sz="5000" b="0">
                  <a:solidFill>
                    <a:schemeClr val="tx1"/>
                  </a:solidFill>
                </a:rPr>
                <a:t> </a:t>
              </a:r>
              <a:r>
                <a:rPr lang="en-US" altLang="en-US" sz="1000" b="0">
                  <a:solidFill>
                    <a:schemeClr val="tx1"/>
                  </a:solidFill>
                </a:rPr>
                <a:t>                                                                                          </a:t>
              </a:r>
            </a:p>
          </p:txBody>
        </p:sp>
      </p:grpSp>
      <p:sp>
        <p:nvSpPr>
          <p:cNvPr id="28675" name="Rectangle 5"/>
          <p:cNvSpPr>
            <a:spLocks noGrp="1" noChangeArrowheads="1"/>
          </p:cNvSpPr>
          <p:nvPr>
            <p:ph idx="1"/>
          </p:nvPr>
        </p:nvSpPr>
        <p:spPr>
          <a:xfrm>
            <a:off x="4045695" y="1600200"/>
            <a:ext cx="4614531" cy="4391025"/>
          </a:xfrm>
          <a:noFill/>
        </p:spPr>
        <p:txBody>
          <a:bodyPr/>
          <a:lstStyle/>
          <a:p>
            <a:pPr eaLnBrk="1" hangingPunct="1"/>
            <a:r>
              <a:rPr lang="en-US" altLang="en-US" sz="2400" dirty="0" smtClean="0"/>
              <a:t>CB trips instead of Fuse opening with 2X rating</a:t>
            </a:r>
          </a:p>
          <a:p>
            <a:pPr eaLnBrk="1" hangingPunct="1"/>
            <a:r>
              <a:rPr lang="en-US" altLang="en-US" sz="2400" dirty="0" smtClean="0"/>
              <a:t>Mersen Panel is UL listed to accept any manufacturer’s Class CC and J fuse</a:t>
            </a:r>
            <a:endParaRPr lang="en-US" altLang="en-US" sz="2400" dirty="0"/>
          </a:p>
          <a:p>
            <a:pPr eaLnBrk="1" hangingPunct="1"/>
            <a:r>
              <a:rPr lang="en-US" altLang="en-US" sz="2400" dirty="0" smtClean="0"/>
              <a:t>Class CC and J fuses are commonly stocked</a:t>
            </a:r>
          </a:p>
          <a:p>
            <a:r>
              <a:rPr lang="en-US" altLang="en-US" dirty="0"/>
              <a:t>Load Connections UL Listed for 2 wires to help with Inspection during </a:t>
            </a:r>
            <a:r>
              <a:rPr lang="en-US" altLang="en-US" dirty="0" smtClean="0"/>
              <a:t>last-minute </a:t>
            </a:r>
            <a:r>
              <a:rPr lang="en-US" altLang="en-US" dirty="0"/>
              <a:t>changes</a:t>
            </a:r>
          </a:p>
          <a:p>
            <a:pPr eaLnBrk="1" hangingPunct="1"/>
            <a:endParaRPr lang="en-US" altLang="en-US" sz="2400" dirty="0" smtClean="0"/>
          </a:p>
        </p:txBody>
      </p:sp>
      <p:sp>
        <p:nvSpPr>
          <p:cNvPr id="8" name="Rectangle 38"/>
          <p:cNvSpPr txBox="1">
            <a:spLocks noChangeArrowheads="1"/>
          </p:cNvSpPr>
          <p:nvPr/>
        </p:nvSpPr>
        <p:spPr bwMode="auto">
          <a:xfrm>
            <a:off x="-5971004" y="1915885"/>
            <a:ext cx="7772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defRPr/>
            </a:pPr>
            <a:endParaRPr lang="fr-FR" altLang="en-US" kern="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90" y="1162050"/>
            <a:ext cx="3394710" cy="5304234"/>
          </a:xfrm>
          <a:prstGeom prst="rect">
            <a:avLst/>
          </a:prstGeom>
        </p:spPr>
      </p:pic>
      <p:sp>
        <p:nvSpPr>
          <p:cNvPr id="11" name="Title 1"/>
          <p:cNvSpPr>
            <a:spLocks noGrp="1"/>
          </p:cNvSpPr>
          <p:nvPr>
            <p:ph type="title"/>
          </p:nvPr>
        </p:nvSpPr>
        <p:spPr>
          <a:xfrm>
            <a:off x="457200" y="138891"/>
            <a:ext cx="8229600" cy="914400"/>
          </a:xfrm>
        </p:spPr>
        <p:txBody>
          <a:bodyPr/>
          <a:lstStyle/>
          <a:p>
            <a:r>
              <a:rPr lang="en-US" dirty="0" smtClean="0"/>
              <a:t>Customer Benefits</a:t>
            </a:r>
            <a:endParaRPr lang="en-US" dirty="0"/>
          </a:p>
        </p:txBody>
      </p:sp>
    </p:spTree>
    <p:extLst>
      <p:ext uri="{BB962C8B-B14F-4D97-AF65-F5344CB8AC3E}">
        <p14:creationId xmlns:p14="http://schemas.microsoft.com/office/powerpoint/2010/main" val="417550078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8"/>
          <p:cNvSpPr>
            <a:spLocks noGrp="1" noChangeArrowheads="1"/>
          </p:cNvSpPr>
          <p:nvPr>
            <p:ph type="title"/>
          </p:nvPr>
        </p:nvSpPr>
        <p:spPr>
          <a:noFill/>
        </p:spPr>
        <p:txBody>
          <a:bodyPr/>
          <a:lstStyle/>
          <a:p>
            <a:pPr eaLnBrk="1" hangingPunct="1"/>
            <a:r>
              <a:rPr lang="en-US" altLang="en-US" dirty="0" smtClean="0"/>
              <a:t>Agenda</a:t>
            </a:r>
            <a:endParaRPr lang="fr-FR" altLang="en-US" dirty="0" smtClean="0"/>
          </a:p>
        </p:txBody>
      </p:sp>
      <p:sp>
        <p:nvSpPr>
          <p:cNvPr id="5123" name="Rectangle 39"/>
          <p:cNvSpPr>
            <a:spLocks noGrp="1" noChangeArrowheads="1"/>
          </p:cNvSpPr>
          <p:nvPr>
            <p:ph idx="1"/>
          </p:nvPr>
        </p:nvSpPr>
        <p:spPr>
          <a:noFill/>
        </p:spPr>
        <p:txBody>
          <a:bodyPr/>
          <a:lstStyle/>
          <a:p>
            <a:pPr eaLnBrk="1" hangingPunct="1"/>
            <a:r>
              <a:rPr lang="en-US" altLang="en-US" dirty="0" smtClean="0"/>
              <a:t>What is Selective Coordination?</a:t>
            </a:r>
          </a:p>
          <a:p>
            <a:pPr eaLnBrk="1" hangingPunct="1"/>
            <a:r>
              <a:rPr lang="en-US" altLang="en-US" dirty="0" smtClean="0"/>
              <a:t>Why is it needed?</a:t>
            </a:r>
          </a:p>
          <a:p>
            <a:pPr eaLnBrk="1" hangingPunct="1"/>
            <a:r>
              <a:rPr lang="en-US" altLang="en-US" dirty="0" smtClean="0"/>
              <a:t>Mersen Fused Coordination Panelboard (MFCP)</a:t>
            </a:r>
          </a:p>
          <a:p>
            <a:pPr eaLnBrk="1" hangingPunct="1"/>
            <a:r>
              <a:rPr lang="en-US" altLang="en-US" dirty="0" smtClean="0"/>
              <a:t>Selective Coordination Made Easy!</a:t>
            </a:r>
          </a:p>
          <a:p>
            <a:pPr marL="360000" lvl="1" indent="0" eaLnBrk="1" hangingPunct="1">
              <a:buNone/>
            </a:pPr>
            <a:endParaRPr lang="en-US" altLang="en-US" dirty="0" smtClean="0"/>
          </a:p>
          <a:p>
            <a:pPr eaLnBrk="1" hangingPunct="1"/>
            <a:endParaRPr lang="en-US" alt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8"/>
          <p:cNvSpPr>
            <a:spLocks noGrp="1" noChangeArrowheads="1"/>
          </p:cNvSpPr>
          <p:nvPr>
            <p:ph type="title"/>
          </p:nvPr>
        </p:nvSpPr>
        <p:spPr>
          <a:noFill/>
        </p:spPr>
        <p:txBody>
          <a:bodyPr/>
          <a:lstStyle/>
          <a:p>
            <a:r>
              <a:rPr lang="en-US" altLang="en-US" dirty="0"/>
              <a:t>What is Selective Coordination</a:t>
            </a:r>
            <a:r>
              <a:rPr lang="en-US" altLang="en-US" dirty="0" smtClean="0"/>
              <a:t>?</a:t>
            </a:r>
            <a:endParaRPr lang="fr-FR" altLang="en-US" dirty="0" smtClean="0"/>
          </a:p>
        </p:txBody>
      </p:sp>
      <p:sp>
        <p:nvSpPr>
          <p:cNvPr id="6147" name="Rectangle 3"/>
          <p:cNvSpPr>
            <a:spLocks noGrp="1" noChangeArrowheads="1"/>
          </p:cNvSpPr>
          <p:nvPr>
            <p:ph idx="1"/>
          </p:nvPr>
        </p:nvSpPr>
        <p:spPr/>
        <p:txBody>
          <a:bodyPr/>
          <a:lstStyle/>
          <a:p>
            <a:pPr eaLnBrk="1" hangingPunct="1"/>
            <a:r>
              <a:rPr lang="en-US" altLang="en-US" dirty="0" smtClean="0"/>
              <a:t>Localization of an overcurrent condition to </a:t>
            </a:r>
            <a:r>
              <a:rPr lang="en-US" altLang="en-US" dirty="0" smtClean="0"/>
              <a:t/>
            </a:r>
            <a:br>
              <a:rPr lang="en-US" altLang="en-US" dirty="0" smtClean="0"/>
            </a:br>
            <a:r>
              <a:rPr lang="en-US" altLang="en-US" dirty="0" smtClean="0"/>
              <a:t>restrict </a:t>
            </a:r>
            <a:r>
              <a:rPr lang="en-US" altLang="en-US" dirty="0" smtClean="0"/>
              <a:t>outages, over the full range of available over-currents</a:t>
            </a:r>
          </a:p>
          <a:p>
            <a:pPr lvl="2" eaLnBrk="1" hangingPunct="1"/>
            <a:r>
              <a:rPr lang="en-US" altLang="en-US" dirty="0" smtClean="0"/>
              <a:t>Reduce downtime </a:t>
            </a:r>
          </a:p>
          <a:p>
            <a:pPr lvl="2" eaLnBrk="1" hangingPunct="1"/>
            <a:r>
              <a:rPr lang="en-US" altLang="en-US" dirty="0" smtClean="0"/>
              <a:t>Prevent outages to critical circuits</a:t>
            </a:r>
          </a:p>
        </p:txBody>
      </p:sp>
      <p:sp>
        <p:nvSpPr>
          <p:cNvPr id="5" name="Rectangle 38"/>
          <p:cNvSpPr txBox="1">
            <a:spLocks noChangeArrowheads="1"/>
          </p:cNvSpPr>
          <p:nvPr/>
        </p:nvSpPr>
        <p:spPr bwMode="auto">
          <a:xfrm>
            <a:off x="6965939" y="4499429"/>
            <a:ext cx="7772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defRPr/>
            </a:pPr>
            <a:endParaRPr lang="fr-FR" altLang="en-US" kern="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wipe(left)">
                                      <p:cBhvr>
                                        <p:cTn id="15"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angle 23"/>
          <p:cNvSpPr>
            <a:spLocks noChangeArrowheads="1"/>
          </p:cNvSpPr>
          <p:nvPr/>
        </p:nvSpPr>
        <p:spPr bwMode="auto">
          <a:xfrm>
            <a:off x="7038460" y="3071917"/>
            <a:ext cx="274637" cy="527050"/>
          </a:xfrm>
          <a:prstGeom prst="rect">
            <a:avLst/>
          </a:prstGeom>
          <a:solidFill>
            <a:schemeClr val="tx1">
              <a:lumMod val="50000"/>
              <a:lumOff val="50000"/>
            </a:schemeClr>
          </a:solidFill>
          <a:ln w="50800">
            <a:noFill/>
            <a:miter lim="800000"/>
            <a:headEnd/>
            <a:tailEnd/>
          </a:ln>
          <a:effectLst/>
        </p:spPr>
        <p:txBody>
          <a:bodyPr wrap="none" anchor="ct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defRPr/>
            </a:pPr>
            <a:endParaRPr lang="en-US" altLang="en-US" smtClean="0"/>
          </a:p>
        </p:txBody>
      </p:sp>
      <p:sp>
        <p:nvSpPr>
          <p:cNvPr id="265" name="Rectangle 23"/>
          <p:cNvSpPr>
            <a:spLocks noChangeArrowheads="1"/>
          </p:cNvSpPr>
          <p:nvPr/>
        </p:nvSpPr>
        <p:spPr bwMode="auto">
          <a:xfrm>
            <a:off x="7875671" y="3077855"/>
            <a:ext cx="274637" cy="527050"/>
          </a:xfrm>
          <a:prstGeom prst="rect">
            <a:avLst/>
          </a:prstGeom>
          <a:solidFill>
            <a:schemeClr val="tx1">
              <a:lumMod val="50000"/>
              <a:lumOff val="50000"/>
            </a:schemeClr>
          </a:solidFill>
          <a:ln w="50800">
            <a:noFill/>
            <a:miter lim="800000"/>
            <a:headEnd/>
            <a:tailEnd/>
          </a:ln>
          <a:effectLst/>
        </p:spPr>
        <p:txBody>
          <a:bodyPr wrap="none" anchor="ct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defRPr/>
            </a:pPr>
            <a:endParaRPr lang="en-US" altLang="en-US" smtClean="0"/>
          </a:p>
        </p:txBody>
      </p:sp>
      <p:sp>
        <p:nvSpPr>
          <p:cNvPr id="266" name="Rectangle 23"/>
          <p:cNvSpPr>
            <a:spLocks noChangeArrowheads="1"/>
          </p:cNvSpPr>
          <p:nvPr/>
        </p:nvSpPr>
        <p:spPr bwMode="auto">
          <a:xfrm>
            <a:off x="7289749" y="1225397"/>
            <a:ext cx="292100" cy="536575"/>
          </a:xfrm>
          <a:prstGeom prst="rect">
            <a:avLst/>
          </a:prstGeom>
          <a:solidFill>
            <a:srgbClr val="FF3300"/>
          </a:solidFill>
          <a:ln>
            <a:noFill/>
          </a:ln>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63" name="Rectangle 23"/>
          <p:cNvSpPr>
            <a:spLocks noChangeArrowheads="1"/>
          </p:cNvSpPr>
          <p:nvPr/>
        </p:nvSpPr>
        <p:spPr bwMode="auto">
          <a:xfrm>
            <a:off x="6238855" y="3079834"/>
            <a:ext cx="274637" cy="527050"/>
          </a:xfrm>
          <a:prstGeom prst="rect">
            <a:avLst/>
          </a:prstGeom>
          <a:solidFill>
            <a:schemeClr val="tx1">
              <a:lumMod val="50000"/>
              <a:lumOff val="50000"/>
            </a:schemeClr>
          </a:solidFill>
          <a:ln w="50800">
            <a:noFill/>
            <a:miter lim="800000"/>
            <a:headEnd/>
            <a:tailEnd/>
          </a:ln>
          <a:effectLst/>
        </p:spPr>
        <p:txBody>
          <a:bodyPr wrap="none" anchor="ct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defRPr/>
            </a:pPr>
            <a:endParaRPr lang="en-US" altLang="en-US" smtClean="0"/>
          </a:p>
        </p:txBody>
      </p:sp>
      <p:sp>
        <p:nvSpPr>
          <p:cNvPr id="133" name="Oval 38"/>
          <p:cNvSpPr>
            <a:spLocks noChangeArrowheads="1"/>
          </p:cNvSpPr>
          <p:nvPr/>
        </p:nvSpPr>
        <p:spPr bwMode="auto">
          <a:xfrm>
            <a:off x="7740736" y="4007056"/>
            <a:ext cx="527083" cy="498268"/>
          </a:xfrm>
          <a:prstGeom prst="ellipse">
            <a:avLst/>
          </a:prstGeom>
          <a:solidFill>
            <a:srgbClr val="00B050"/>
          </a:solidFill>
          <a:ln w="50800">
            <a:noFill/>
            <a:round/>
            <a:headEnd/>
            <a:tailEnd/>
          </a:ln>
          <a:effectLs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48" name="TextBox 132"/>
          <p:cNvSpPr txBox="1">
            <a:spLocks noChangeArrowheads="1"/>
          </p:cNvSpPr>
          <p:nvPr/>
        </p:nvSpPr>
        <p:spPr bwMode="auto">
          <a:xfrm rot="19635732">
            <a:off x="7697635" y="4140581"/>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4" name="Oval 38"/>
          <p:cNvSpPr>
            <a:spLocks noChangeArrowheads="1"/>
          </p:cNvSpPr>
          <p:nvPr/>
        </p:nvSpPr>
        <p:spPr bwMode="auto">
          <a:xfrm>
            <a:off x="6902536" y="4026106"/>
            <a:ext cx="527083" cy="498268"/>
          </a:xfrm>
          <a:prstGeom prst="ellipse">
            <a:avLst/>
          </a:prstGeom>
          <a:solidFill>
            <a:srgbClr val="00B050"/>
          </a:solidFill>
          <a:ln w="50800">
            <a:noFill/>
            <a:round/>
            <a:headEnd/>
            <a:tailEnd/>
          </a:ln>
          <a:effectLs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47" name="TextBox 132"/>
          <p:cNvSpPr txBox="1">
            <a:spLocks noChangeArrowheads="1"/>
          </p:cNvSpPr>
          <p:nvPr/>
        </p:nvSpPr>
        <p:spPr bwMode="auto">
          <a:xfrm rot="19635732">
            <a:off x="6868961" y="4150104"/>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2" name="Oval 38"/>
          <p:cNvSpPr>
            <a:spLocks noChangeArrowheads="1"/>
          </p:cNvSpPr>
          <p:nvPr/>
        </p:nvSpPr>
        <p:spPr bwMode="auto">
          <a:xfrm>
            <a:off x="6111961" y="4026106"/>
            <a:ext cx="527083" cy="498268"/>
          </a:xfrm>
          <a:prstGeom prst="ellipse">
            <a:avLst/>
          </a:prstGeom>
          <a:solidFill>
            <a:srgbClr val="00B050"/>
          </a:solidFill>
          <a:ln w="50800">
            <a:noFill/>
            <a:round/>
            <a:headEnd/>
            <a:tailEnd/>
          </a:ln>
          <a:effectLs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35" name="TextBox 132"/>
          <p:cNvSpPr txBox="1">
            <a:spLocks noChangeArrowheads="1"/>
          </p:cNvSpPr>
          <p:nvPr/>
        </p:nvSpPr>
        <p:spPr bwMode="auto">
          <a:xfrm rot="19635732">
            <a:off x="6059336" y="4140579"/>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0" name="Oval 38"/>
          <p:cNvSpPr>
            <a:spLocks noChangeArrowheads="1"/>
          </p:cNvSpPr>
          <p:nvPr/>
        </p:nvSpPr>
        <p:spPr bwMode="auto">
          <a:xfrm>
            <a:off x="3340186" y="5883481"/>
            <a:ext cx="527083" cy="498268"/>
          </a:xfrm>
          <a:prstGeom prst="ellipse">
            <a:avLst/>
          </a:prstGeom>
          <a:solidFill>
            <a:srgbClr val="00B050"/>
          </a:solidFill>
          <a:ln w="50800">
            <a:noFill/>
            <a:round/>
            <a:headEnd/>
            <a:tailEnd/>
          </a:ln>
          <a:effectLs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8" name="Oval 38"/>
          <p:cNvSpPr>
            <a:spLocks noChangeArrowheads="1"/>
          </p:cNvSpPr>
          <p:nvPr/>
        </p:nvSpPr>
        <p:spPr bwMode="auto">
          <a:xfrm>
            <a:off x="2235286" y="5883481"/>
            <a:ext cx="527083" cy="498268"/>
          </a:xfrm>
          <a:prstGeom prst="ellipse">
            <a:avLst/>
          </a:prstGeom>
          <a:solidFill>
            <a:srgbClr val="00B050"/>
          </a:solidFill>
          <a:ln w="50800">
            <a:noFill/>
            <a:round/>
            <a:headEnd/>
            <a:tailEnd/>
          </a:ln>
          <a:effectLs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3" name="Oval 38"/>
          <p:cNvSpPr>
            <a:spLocks noChangeArrowheads="1"/>
          </p:cNvSpPr>
          <p:nvPr/>
        </p:nvSpPr>
        <p:spPr bwMode="auto">
          <a:xfrm>
            <a:off x="1149436" y="5883481"/>
            <a:ext cx="527083" cy="498268"/>
          </a:xfrm>
          <a:prstGeom prst="ellipse">
            <a:avLst/>
          </a:prstGeom>
          <a:solidFill>
            <a:srgbClr val="00B050"/>
          </a:solidFill>
          <a:ln w="50800">
            <a:noFill/>
            <a:round/>
            <a:headEnd/>
            <a:tailEnd/>
          </a:ln>
          <a:effectLs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4" name="TextBox 132"/>
          <p:cNvSpPr txBox="1">
            <a:spLocks noChangeArrowheads="1"/>
          </p:cNvSpPr>
          <p:nvPr/>
        </p:nvSpPr>
        <p:spPr bwMode="auto">
          <a:xfrm rot="19635732">
            <a:off x="1079688" y="5993688"/>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5" name="TextBox 132"/>
          <p:cNvSpPr txBox="1">
            <a:spLocks noChangeArrowheads="1"/>
          </p:cNvSpPr>
          <p:nvPr/>
        </p:nvSpPr>
        <p:spPr bwMode="auto">
          <a:xfrm rot="19635732">
            <a:off x="2190432" y="5999299"/>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6" name="TextBox 132"/>
          <p:cNvSpPr txBox="1">
            <a:spLocks noChangeArrowheads="1"/>
          </p:cNvSpPr>
          <p:nvPr/>
        </p:nvSpPr>
        <p:spPr bwMode="auto">
          <a:xfrm rot="19635732">
            <a:off x="3301175" y="5999298"/>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9" name="Oval 38"/>
          <p:cNvSpPr>
            <a:spLocks noChangeArrowheads="1"/>
          </p:cNvSpPr>
          <p:nvPr/>
        </p:nvSpPr>
        <p:spPr bwMode="auto">
          <a:xfrm>
            <a:off x="4427941" y="5893006"/>
            <a:ext cx="527083" cy="498268"/>
          </a:xfrm>
          <a:prstGeom prst="ellipse">
            <a:avLst/>
          </a:prstGeom>
          <a:solidFill>
            <a:srgbClr val="00B050"/>
          </a:solidFill>
          <a:ln w="50800">
            <a:noFill/>
            <a:round/>
            <a:headEnd/>
            <a:tailEnd/>
          </a:ln>
          <a:effectLs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3" name="TextBox 132"/>
          <p:cNvSpPr txBox="1">
            <a:spLocks noChangeArrowheads="1"/>
          </p:cNvSpPr>
          <p:nvPr/>
        </p:nvSpPr>
        <p:spPr bwMode="auto">
          <a:xfrm rot="19635732">
            <a:off x="4394154" y="5998363"/>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7" name="Oval 38"/>
          <p:cNvSpPr>
            <a:spLocks noChangeArrowheads="1"/>
          </p:cNvSpPr>
          <p:nvPr/>
        </p:nvSpPr>
        <p:spPr bwMode="auto">
          <a:xfrm>
            <a:off x="1130386" y="5883481"/>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61" name="Oval 38"/>
          <p:cNvSpPr>
            <a:spLocks noChangeArrowheads="1"/>
          </p:cNvSpPr>
          <p:nvPr/>
        </p:nvSpPr>
        <p:spPr bwMode="auto">
          <a:xfrm>
            <a:off x="7737913" y="4030899"/>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62" name="TextBox 96"/>
          <p:cNvSpPr txBox="1">
            <a:spLocks noChangeArrowheads="1"/>
          </p:cNvSpPr>
          <p:nvPr/>
        </p:nvSpPr>
        <p:spPr bwMode="auto">
          <a:xfrm rot="19635732">
            <a:off x="7675988" y="4122120"/>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9" name="Oval 38"/>
          <p:cNvSpPr>
            <a:spLocks noChangeArrowheads="1"/>
          </p:cNvSpPr>
          <p:nvPr/>
        </p:nvSpPr>
        <p:spPr bwMode="auto">
          <a:xfrm>
            <a:off x="6920493" y="4019766"/>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60" name="TextBox 96"/>
          <p:cNvSpPr txBox="1">
            <a:spLocks noChangeArrowheads="1"/>
          </p:cNvSpPr>
          <p:nvPr/>
        </p:nvSpPr>
        <p:spPr bwMode="auto">
          <a:xfrm rot="19635732">
            <a:off x="6858568" y="4110987"/>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7" name="Oval 38"/>
          <p:cNvSpPr>
            <a:spLocks noChangeArrowheads="1"/>
          </p:cNvSpPr>
          <p:nvPr/>
        </p:nvSpPr>
        <p:spPr bwMode="auto">
          <a:xfrm>
            <a:off x="6091199" y="4009870"/>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8" name="TextBox 96"/>
          <p:cNvSpPr txBox="1">
            <a:spLocks noChangeArrowheads="1"/>
          </p:cNvSpPr>
          <p:nvPr/>
        </p:nvSpPr>
        <p:spPr bwMode="auto">
          <a:xfrm rot="19635732">
            <a:off x="6070837" y="4124841"/>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4" name="Oval 38"/>
          <p:cNvSpPr>
            <a:spLocks noChangeArrowheads="1"/>
          </p:cNvSpPr>
          <p:nvPr/>
        </p:nvSpPr>
        <p:spPr bwMode="auto">
          <a:xfrm>
            <a:off x="4426034" y="5896181"/>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5" name="Oval 38"/>
          <p:cNvSpPr>
            <a:spLocks noChangeArrowheads="1"/>
          </p:cNvSpPr>
          <p:nvPr/>
        </p:nvSpPr>
        <p:spPr bwMode="auto">
          <a:xfrm>
            <a:off x="3337967" y="5883481"/>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6" name="Oval 38"/>
          <p:cNvSpPr>
            <a:spLocks noChangeArrowheads="1"/>
          </p:cNvSpPr>
          <p:nvPr/>
        </p:nvSpPr>
        <p:spPr bwMode="auto">
          <a:xfrm>
            <a:off x="2239201" y="5873957"/>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1" name="TextBox 96"/>
          <p:cNvSpPr txBox="1">
            <a:spLocks noChangeArrowheads="1"/>
          </p:cNvSpPr>
          <p:nvPr/>
        </p:nvSpPr>
        <p:spPr bwMode="auto">
          <a:xfrm rot="19635732">
            <a:off x="2189748" y="5968004"/>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49" name="TextBox 96"/>
          <p:cNvSpPr txBox="1">
            <a:spLocks noChangeArrowheads="1"/>
          </p:cNvSpPr>
          <p:nvPr/>
        </p:nvSpPr>
        <p:spPr bwMode="auto">
          <a:xfrm rot="19635732">
            <a:off x="4387858" y="5978287"/>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0" name="TextBox 96"/>
          <p:cNvSpPr txBox="1">
            <a:spLocks noChangeArrowheads="1"/>
          </p:cNvSpPr>
          <p:nvPr/>
        </p:nvSpPr>
        <p:spPr bwMode="auto">
          <a:xfrm rot="19635732">
            <a:off x="3306102" y="5973614"/>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2" name="Rectangle 23"/>
          <p:cNvSpPr>
            <a:spLocks noChangeArrowheads="1"/>
          </p:cNvSpPr>
          <p:nvPr/>
        </p:nvSpPr>
        <p:spPr bwMode="auto">
          <a:xfrm>
            <a:off x="1249363" y="4921251"/>
            <a:ext cx="274637" cy="527050"/>
          </a:xfrm>
          <a:prstGeom prst="rect">
            <a:avLst/>
          </a:prstGeom>
          <a:solidFill>
            <a:schemeClr val="tx1">
              <a:lumMod val="50000"/>
              <a:lumOff val="50000"/>
            </a:schemeClr>
          </a:solidFill>
          <a:ln w="50800">
            <a:noFill/>
            <a:miter lim="800000"/>
            <a:headEnd/>
            <a:tailEnd/>
          </a:ln>
          <a:effectLst/>
        </p:spPr>
        <p:txBody>
          <a:bodyPr wrap="none" anchor="ct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defRPr/>
            </a:pPr>
            <a:endParaRPr lang="en-US" altLang="en-US" smtClean="0"/>
          </a:p>
        </p:txBody>
      </p:sp>
      <p:sp>
        <p:nvSpPr>
          <p:cNvPr id="7176" name="Rectangle 23"/>
          <p:cNvSpPr>
            <a:spLocks noChangeArrowheads="1"/>
          </p:cNvSpPr>
          <p:nvPr/>
        </p:nvSpPr>
        <p:spPr bwMode="auto">
          <a:xfrm>
            <a:off x="5379801" y="3085865"/>
            <a:ext cx="292100" cy="536575"/>
          </a:xfrm>
          <a:prstGeom prst="rect">
            <a:avLst/>
          </a:prstGeom>
          <a:solidFill>
            <a:srgbClr val="FF3300"/>
          </a:solidFill>
          <a:ln>
            <a:noFill/>
          </a:ln>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87" name="Rectangle 23"/>
          <p:cNvSpPr>
            <a:spLocks noChangeArrowheads="1"/>
          </p:cNvSpPr>
          <p:nvPr/>
        </p:nvSpPr>
        <p:spPr bwMode="auto">
          <a:xfrm>
            <a:off x="3449638" y="4911726"/>
            <a:ext cx="274637" cy="527050"/>
          </a:xfrm>
          <a:prstGeom prst="rect">
            <a:avLst/>
          </a:prstGeom>
          <a:solidFill>
            <a:schemeClr val="tx1">
              <a:lumMod val="50000"/>
              <a:lumOff val="50000"/>
            </a:schemeClr>
          </a:solidFill>
          <a:ln w="50800">
            <a:noFill/>
            <a:miter lim="800000"/>
            <a:headEnd/>
            <a:tailEnd/>
          </a:ln>
          <a:effectLst/>
        </p:spPr>
        <p:txBody>
          <a:bodyPr wrap="none" anchor="ct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defRPr/>
            </a:pPr>
            <a:endParaRPr lang="en-US" altLang="en-US" smtClean="0"/>
          </a:p>
        </p:txBody>
      </p:sp>
      <p:sp>
        <p:nvSpPr>
          <p:cNvPr id="119" name="Rectangle 23"/>
          <p:cNvSpPr>
            <a:spLocks noChangeArrowheads="1"/>
          </p:cNvSpPr>
          <p:nvPr/>
        </p:nvSpPr>
        <p:spPr bwMode="auto">
          <a:xfrm>
            <a:off x="4554538" y="4940301"/>
            <a:ext cx="274637" cy="527050"/>
          </a:xfrm>
          <a:prstGeom prst="rect">
            <a:avLst/>
          </a:prstGeom>
          <a:solidFill>
            <a:schemeClr val="tx1">
              <a:lumMod val="50000"/>
              <a:lumOff val="50000"/>
            </a:schemeClr>
          </a:solidFill>
          <a:ln w="50800">
            <a:noFill/>
            <a:miter lim="800000"/>
            <a:headEnd/>
            <a:tailEnd/>
          </a:ln>
          <a:effectLst/>
        </p:spPr>
        <p:txBody>
          <a:bodyPr wrap="none" anchor="ct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defRPr/>
            </a:pPr>
            <a:endParaRPr lang="en-US" altLang="en-US" smtClean="0"/>
          </a:p>
        </p:txBody>
      </p:sp>
      <p:sp>
        <p:nvSpPr>
          <p:cNvPr id="120" name="Rectangle 23"/>
          <p:cNvSpPr>
            <a:spLocks noChangeArrowheads="1"/>
          </p:cNvSpPr>
          <p:nvPr/>
        </p:nvSpPr>
        <p:spPr bwMode="auto">
          <a:xfrm>
            <a:off x="2354263" y="4940301"/>
            <a:ext cx="274637" cy="527050"/>
          </a:xfrm>
          <a:prstGeom prst="rect">
            <a:avLst/>
          </a:prstGeom>
          <a:solidFill>
            <a:schemeClr val="tx1">
              <a:lumMod val="50000"/>
              <a:lumOff val="50000"/>
            </a:schemeClr>
          </a:solidFill>
          <a:ln w="50800">
            <a:noFill/>
            <a:miter lim="800000"/>
            <a:headEnd/>
            <a:tailEnd/>
          </a:ln>
          <a:effectLst/>
        </p:spPr>
        <p:txBody>
          <a:bodyPr wrap="none" anchor="ct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defRPr/>
            </a:pPr>
            <a:endParaRPr lang="en-US" altLang="en-US" smtClean="0"/>
          </a:p>
        </p:txBody>
      </p:sp>
      <p:sp>
        <p:nvSpPr>
          <p:cNvPr id="7170" name="Rectangle 2"/>
          <p:cNvSpPr>
            <a:spLocks noChangeArrowheads="1"/>
          </p:cNvSpPr>
          <p:nvPr/>
        </p:nvSpPr>
        <p:spPr bwMode="auto">
          <a:xfrm>
            <a:off x="-838200" y="6070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171" name="Rectangle 4"/>
          <p:cNvSpPr>
            <a:spLocks noChangeArrowheads="1"/>
          </p:cNvSpPr>
          <p:nvPr/>
        </p:nvSpPr>
        <p:spPr bwMode="auto">
          <a:xfrm>
            <a:off x="-838200" y="6070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173" name="Group 12"/>
          <p:cNvGrpSpPr>
            <a:grpSpLocks/>
          </p:cNvGrpSpPr>
          <p:nvPr/>
        </p:nvGrpSpPr>
        <p:grpSpPr bwMode="auto">
          <a:xfrm>
            <a:off x="847726" y="371475"/>
            <a:ext cx="7688264" cy="6019800"/>
            <a:chOff x="848389" y="372139"/>
            <a:chExt cx="7687783" cy="6019428"/>
          </a:xfrm>
        </p:grpSpPr>
        <p:grpSp>
          <p:nvGrpSpPr>
            <p:cNvPr id="7181" name="Group 8"/>
            <p:cNvGrpSpPr>
              <a:grpSpLocks/>
            </p:cNvGrpSpPr>
            <p:nvPr/>
          </p:nvGrpSpPr>
          <p:grpSpPr bwMode="auto">
            <a:xfrm>
              <a:off x="848389" y="4055074"/>
              <a:ext cx="4905374" cy="2336493"/>
              <a:chOff x="859022" y="4395316"/>
              <a:chExt cx="4905374" cy="2336494"/>
            </a:xfrm>
          </p:grpSpPr>
          <p:sp>
            <p:nvSpPr>
              <p:cNvPr id="7236" name="Rectangle 3"/>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7" name="Rectangle 5"/>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8" name="Line 34"/>
              <p:cNvSpPr>
                <a:spLocks noChangeShapeType="1"/>
              </p:cNvSpPr>
              <p:nvPr/>
            </p:nvSpPr>
            <p:spPr bwMode="auto">
              <a:xfrm>
                <a:off x="859022" y="4395316"/>
                <a:ext cx="4905374"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39" name="Group 7"/>
              <p:cNvGrpSpPr>
                <a:grpSpLocks/>
              </p:cNvGrpSpPr>
              <p:nvPr/>
            </p:nvGrpSpPr>
            <p:grpSpPr bwMode="auto">
              <a:xfrm>
                <a:off x="2236972" y="4410518"/>
                <a:ext cx="527050" cy="2311766"/>
                <a:chOff x="1216025" y="3469908"/>
                <a:chExt cx="527050" cy="2311766"/>
              </a:xfrm>
            </p:grpSpPr>
            <p:sp>
              <p:nvSpPr>
                <p:cNvPr id="7285"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77" name="Group 76"/>
                <p:cNvGrpSpPr>
                  <a:grpSpLocks/>
                </p:cNvGrpSpPr>
                <p:nvPr/>
              </p:nvGrpSpPr>
              <p:grpSpPr bwMode="auto">
                <a:xfrm>
                  <a:off x="1330325" y="3469908"/>
                  <a:ext cx="298450" cy="1806942"/>
                  <a:chOff x="1330325" y="3469908"/>
                  <a:chExt cx="298450" cy="1806942"/>
                </a:xfrm>
              </p:grpSpPr>
              <p:sp>
                <p:nvSpPr>
                  <p:cNvPr id="7278"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79" name="Group 78"/>
                  <p:cNvGrpSpPr>
                    <a:grpSpLocks/>
                  </p:cNvGrpSpPr>
                  <p:nvPr/>
                </p:nvGrpSpPr>
                <p:grpSpPr bwMode="auto">
                  <a:xfrm>
                    <a:off x="1330325" y="3981449"/>
                    <a:ext cx="298450" cy="1295401"/>
                    <a:chOff x="1330325" y="3981449"/>
                    <a:chExt cx="298450" cy="1295401"/>
                  </a:xfrm>
                </p:grpSpPr>
                <p:sp>
                  <p:nvSpPr>
                    <p:cNvPr id="7280"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1"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82"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3"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4"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0" name="Group 85"/>
              <p:cNvGrpSpPr>
                <a:grpSpLocks/>
              </p:cNvGrpSpPr>
              <p:nvPr/>
            </p:nvGrpSpPr>
            <p:grpSpPr bwMode="auto">
              <a:xfrm>
                <a:off x="4437246" y="4420044"/>
                <a:ext cx="527050" cy="2311766"/>
                <a:chOff x="1216024" y="3469908"/>
                <a:chExt cx="527049" cy="2311766"/>
              </a:xfrm>
            </p:grpSpPr>
            <p:sp>
              <p:nvSpPr>
                <p:cNvPr id="7274" name="Oval 38"/>
                <p:cNvSpPr>
                  <a:spLocks noChangeArrowheads="1"/>
                </p:cNvSpPr>
                <p:nvPr/>
              </p:nvSpPr>
              <p:spPr bwMode="auto">
                <a:xfrm>
                  <a:off x="1216024" y="5283437"/>
                  <a:ext cx="527049"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66" name="Group 87"/>
                <p:cNvGrpSpPr>
                  <a:grpSpLocks/>
                </p:cNvGrpSpPr>
                <p:nvPr/>
              </p:nvGrpSpPr>
              <p:grpSpPr bwMode="auto">
                <a:xfrm>
                  <a:off x="1330325" y="3469908"/>
                  <a:ext cx="298450" cy="1806942"/>
                  <a:chOff x="1330325" y="3469908"/>
                  <a:chExt cx="298450" cy="1806942"/>
                </a:xfrm>
              </p:grpSpPr>
              <p:sp>
                <p:nvSpPr>
                  <p:cNvPr id="726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68" name="Group 89"/>
                  <p:cNvGrpSpPr>
                    <a:grpSpLocks/>
                  </p:cNvGrpSpPr>
                  <p:nvPr/>
                </p:nvGrpSpPr>
                <p:grpSpPr bwMode="auto">
                  <a:xfrm>
                    <a:off x="1330325" y="3981449"/>
                    <a:ext cx="298450" cy="1295401"/>
                    <a:chOff x="1330325" y="3981449"/>
                    <a:chExt cx="298450" cy="1295401"/>
                  </a:xfrm>
                </p:grpSpPr>
                <p:sp>
                  <p:nvSpPr>
                    <p:cNvPr id="726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7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1" name="Group 97"/>
              <p:cNvGrpSpPr>
                <a:grpSpLocks/>
              </p:cNvGrpSpPr>
              <p:nvPr/>
            </p:nvGrpSpPr>
            <p:grpSpPr bwMode="auto">
              <a:xfrm>
                <a:off x="1141597" y="4410519"/>
                <a:ext cx="527050" cy="2311766"/>
                <a:chOff x="1216025" y="3469908"/>
                <a:chExt cx="527050" cy="2311766"/>
              </a:xfrm>
            </p:grpSpPr>
            <p:sp>
              <p:nvSpPr>
                <p:cNvPr id="7263"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55" name="Group 99"/>
                <p:cNvGrpSpPr>
                  <a:grpSpLocks/>
                </p:cNvGrpSpPr>
                <p:nvPr/>
              </p:nvGrpSpPr>
              <p:grpSpPr bwMode="auto">
                <a:xfrm>
                  <a:off x="1330325" y="3469908"/>
                  <a:ext cx="298450" cy="1806942"/>
                  <a:chOff x="1330325" y="3469908"/>
                  <a:chExt cx="298450" cy="1806942"/>
                </a:xfrm>
              </p:grpSpPr>
              <p:sp>
                <p:nvSpPr>
                  <p:cNvPr id="725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57" name="Group 101"/>
                  <p:cNvGrpSpPr>
                    <a:grpSpLocks/>
                  </p:cNvGrpSpPr>
                  <p:nvPr/>
                </p:nvGrpSpPr>
                <p:grpSpPr bwMode="auto">
                  <a:xfrm>
                    <a:off x="1330325" y="3981449"/>
                    <a:ext cx="298450" cy="1295401"/>
                    <a:chOff x="1330325" y="3981449"/>
                    <a:chExt cx="298450" cy="1295401"/>
                  </a:xfrm>
                </p:grpSpPr>
                <p:sp>
                  <p:nvSpPr>
                    <p:cNvPr id="725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6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2" name="Group 109"/>
              <p:cNvGrpSpPr>
                <a:grpSpLocks/>
              </p:cNvGrpSpPr>
              <p:nvPr/>
            </p:nvGrpSpPr>
            <p:grpSpPr bwMode="auto">
              <a:xfrm>
                <a:off x="3332347" y="4410518"/>
                <a:ext cx="527050" cy="2311766"/>
                <a:chOff x="1216025" y="3469908"/>
                <a:chExt cx="527050" cy="2311766"/>
              </a:xfrm>
            </p:grpSpPr>
            <p:sp>
              <p:nvSpPr>
                <p:cNvPr id="7252"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44" name="Group 111"/>
                <p:cNvGrpSpPr>
                  <a:grpSpLocks/>
                </p:cNvGrpSpPr>
                <p:nvPr/>
              </p:nvGrpSpPr>
              <p:grpSpPr bwMode="auto">
                <a:xfrm>
                  <a:off x="1330325" y="3469908"/>
                  <a:ext cx="298450" cy="1806942"/>
                  <a:chOff x="1330325" y="3469908"/>
                  <a:chExt cx="298450" cy="1806942"/>
                </a:xfrm>
              </p:grpSpPr>
              <p:sp>
                <p:nvSpPr>
                  <p:cNvPr id="7245"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46" name="Group 113"/>
                  <p:cNvGrpSpPr>
                    <a:grpSpLocks/>
                  </p:cNvGrpSpPr>
                  <p:nvPr/>
                </p:nvGrpSpPr>
                <p:grpSpPr bwMode="auto">
                  <a:xfrm>
                    <a:off x="1330325" y="3981449"/>
                    <a:ext cx="298450" cy="1295401"/>
                    <a:chOff x="1330325" y="3981449"/>
                    <a:chExt cx="298450" cy="1295401"/>
                  </a:xfrm>
                </p:grpSpPr>
                <p:sp>
                  <p:nvSpPr>
                    <p:cNvPr id="7247"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8"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49"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0"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1"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182" name="Group 9"/>
            <p:cNvGrpSpPr>
              <a:grpSpLocks/>
            </p:cNvGrpSpPr>
            <p:nvPr/>
          </p:nvGrpSpPr>
          <p:grpSpPr bwMode="auto">
            <a:xfrm>
              <a:off x="5240522" y="372139"/>
              <a:ext cx="3295650" cy="4159395"/>
              <a:chOff x="5240522" y="372139"/>
              <a:chExt cx="3295650" cy="4159395"/>
            </a:xfrm>
          </p:grpSpPr>
          <p:sp>
            <p:nvSpPr>
              <p:cNvPr id="7183" name="Line 34"/>
              <p:cNvSpPr>
                <a:spLocks noChangeShapeType="1"/>
              </p:cNvSpPr>
              <p:nvPr/>
            </p:nvSpPr>
            <p:spPr bwMode="auto">
              <a:xfrm>
                <a:off x="5240522" y="2204566"/>
                <a:ext cx="329565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4" name="Group 121"/>
              <p:cNvGrpSpPr>
                <a:grpSpLocks/>
              </p:cNvGrpSpPr>
              <p:nvPr/>
            </p:nvGrpSpPr>
            <p:grpSpPr bwMode="auto">
              <a:xfrm>
                <a:off x="6104122" y="2219768"/>
                <a:ext cx="527050" cy="2311766"/>
                <a:chOff x="1216025" y="3469908"/>
                <a:chExt cx="527050" cy="2311766"/>
              </a:xfrm>
            </p:grpSpPr>
            <p:sp>
              <p:nvSpPr>
                <p:cNvPr id="7234"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26" name="Group 123"/>
                <p:cNvGrpSpPr>
                  <a:grpSpLocks/>
                </p:cNvGrpSpPr>
                <p:nvPr/>
              </p:nvGrpSpPr>
              <p:grpSpPr bwMode="auto">
                <a:xfrm>
                  <a:off x="1330325" y="3469908"/>
                  <a:ext cx="298450" cy="1806942"/>
                  <a:chOff x="1330325" y="3469908"/>
                  <a:chExt cx="298450" cy="1806942"/>
                </a:xfrm>
              </p:grpSpPr>
              <p:sp>
                <p:nvSpPr>
                  <p:cNvPr id="722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28" name="Group 125"/>
                  <p:cNvGrpSpPr>
                    <a:grpSpLocks/>
                  </p:cNvGrpSpPr>
                  <p:nvPr/>
                </p:nvGrpSpPr>
                <p:grpSpPr bwMode="auto">
                  <a:xfrm>
                    <a:off x="1330325" y="3981449"/>
                    <a:ext cx="298450" cy="1295401"/>
                    <a:chOff x="1330325" y="3981449"/>
                    <a:chExt cx="298450" cy="1295401"/>
                  </a:xfrm>
                </p:grpSpPr>
                <p:sp>
                  <p:nvSpPr>
                    <p:cNvPr id="722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5" name="Group 133"/>
              <p:cNvGrpSpPr>
                <a:grpSpLocks/>
              </p:cNvGrpSpPr>
              <p:nvPr/>
            </p:nvGrpSpPr>
            <p:grpSpPr bwMode="auto">
              <a:xfrm>
                <a:off x="6904222" y="2219768"/>
                <a:ext cx="527050" cy="2311766"/>
                <a:chOff x="1216025" y="3469908"/>
                <a:chExt cx="527050" cy="2311766"/>
              </a:xfrm>
            </p:grpSpPr>
            <p:sp>
              <p:nvSpPr>
                <p:cNvPr id="7223"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15" name="Group 135"/>
                <p:cNvGrpSpPr>
                  <a:grpSpLocks/>
                </p:cNvGrpSpPr>
                <p:nvPr/>
              </p:nvGrpSpPr>
              <p:grpSpPr bwMode="auto">
                <a:xfrm>
                  <a:off x="1330325" y="3469908"/>
                  <a:ext cx="298450" cy="1806942"/>
                  <a:chOff x="1330325" y="3469908"/>
                  <a:chExt cx="298450" cy="1806942"/>
                </a:xfrm>
              </p:grpSpPr>
              <p:sp>
                <p:nvSpPr>
                  <p:cNvPr id="721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17" name="Group 137"/>
                  <p:cNvGrpSpPr>
                    <a:grpSpLocks/>
                  </p:cNvGrpSpPr>
                  <p:nvPr/>
                </p:nvGrpSpPr>
                <p:grpSpPr bwMode="auto">
                  <a:xfrm>
                    <a:off x="1330325" y="3981449"/>
                    <a:ext cx="298450" cy="1295401"/>
                    <a:chOff x="1330325" y="3981449"/>
                    <a:chExt cx="298450" cy="1295401"/>
                  </a:xfrm>
                </p:grpSpPr>
                <p:sp>
                  <p:nvSpPr>
                    <p:cNvPr id="721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2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6" name="Group 145"/>
              <p:cNvGrpSpPr>
                <a:grpSpLocks/>
              </p:cNvGrpSpPr>
              <p:nvPr/>
            </p:nvGrpSpPr>
            <p:grpSpPr bwMode="auto">
              <a:xfrm>
                <a:off x="7742422" y="2210243"/>
                <a:ext cx="527050" cy="2311766"/>
                <a:chOff x="1216025" y="3469908"/>
                <a:chExt cx="527050" cy="2311766"/>
              </a:xfrm>
            </p:grpSpPr>
            <p:sp>
              <p:nvSpPr>
                <p:cNvPr id="7212"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04" name="Group 147"/>
                <p:cNvGrpSpPr>
                  <a:grpSpLocks/>
                </p:cNvGrpSpPr>
                <p:nvPr/>
              </p:nvGrpSpPr>
              <p:grpSpPr bwMode="auto">
                <a:xfrm>
                  <a:off x="1330325" y="3469908"/>
                  <a:ext cx="298450" cy="1806942"/>
                  <a:chOff x="1330325" y="3469908"/>
                  <a:chExt cx="298450" cy="1806942"/>
                </a:xfrm>
              </p:grpSpPr>
              <p:sp>
                <p:nvSpPr>
                  <p:cNvPr id="7205"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06" name="Group 149"/>
                  <p:cNvGrpSpPr>
                    <a:grpSpLocks/>
                  </p:cNvGrpSpPr>
                  <p:nvPr/>
                </p:nvGrpSpPr>
                <p:grpSpPr bwMode="auto">
                  <a:xfrm>
                    <a:off x="1330325" y="3981449"/>
                    <a:ext cx="298450" cy="1295401"/>
                    <a:chOff x="1330325" y="3981449"/>
                    <a:chExt cx="298450" cy="1295401"/>
                  </a:xfrm>
                </p:grpSpPr>
                <p:sp>
                  <p:nvSpPr>
                    <p:cNvPr id="7207"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09"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1"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7" name="Group 157"/>
              <p:cNvGrpSpPr>
                <a:grpSpLocks/>
              </p:cNvGrpSpPr>
              <p:nvPr/>
            </p:nvGrpSpPr>
            <p:grpSpPr bwMode="auto">
              <a:xfrm>
                <a:off x="5370697" y="2229293"/>
                <a:ext cx="298450" cy="1806942"/>
                <a:chOff x="1330325" y="3469908"/>
                <a:chExt cx="298450" cy="1806942"/>
              </a:xfrm>
            </p:grpSpPr>
            <p:sp>
              <p:nvSpPr>
                <p:cNvPr id="719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7" name="Group 159"/>
                <p:cNvGrpSpPr>
                  <a:grpSpLocks/>
                </p:cNvGrpSpPr>
                <p:nvPr/>
              </p:nvGrpSpPr>
              <p:grpSpPr bwMode="auto">
                <a:xfrm>
                  <a:off x="1330325" y="3981449"/>
                  <a:ext cx="298450" cy="1295401"/>
                  <a:chOff x="1330325" y="3981449"/>
                  <a:chExt cx="298450" cy="1295401"/>
                </a:xfrm>
              </p:grpSpPr>
              <p:sp>
                <p:nvSpPr>
                  <p:cNvPr id="719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0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188" name="Group 165"/>
              <p:cNvGrpSpPr>
                <a:grpSpLocks/>
              </p:cNvGrpSpPr>
              <p:nvPr/>
            </p:nvGrpSpPr>
            <p:grpSpPr bwMode="auto">
              <a:xfrm>
                <a:off x="7288101" y="372139"/>
                <a:ext cx="298450" cy="1806942"/>
                <a:chOff x="1330325" y="3469908"/>
                <a:chExt cx="298450" cy="1806942"/>
              </a:xfrm>
            </p:grpSpPr>
            <p:sp>
              <p:nvSpPr>
                <p:cNvPr id="7189"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0" name="Group 167"/>
                <p:cNvGrpSpPr>
                  <a:grpSpLocks/>
                </p:cNvGrpSpPr>
                <p:nvPr/>
              </p:nvGrpSpPr>
              <p:grpSpPr bwMode="auto">
                <a:xfrm>
                  <a:off x="1330325" y="3981449"/>
                  <a:ext cx="298450" cy="1295401"/>
                  <a:chOff x="1330325" y="3981449"/>
                  <a:chExt cx="298450" cy="1295401"/>
                </a:xfrm>
              </p:grpSpPr>
              <p:sp>
                <p:nvSpPr>
                  <p:cNvPr id="7191"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193"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7174" name="TextBox 179"/>
          <p:cNvSpPr txBox="1">
            <a:spLocks noChangeArrowheads="1"/>
          </p:cNvSpPr>
          <p:nvPr/>
        </p:nvSpPr>
        <p:spPr bwMode="auto">
          <a:xfrm rot="-1964268">
            <a:off x="6945313" y="180973"/>
            <a:ext cx="7508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Service</a:t>
            </a:r>
          </a:p>
        </p:txBody>
      </p:sp>
      <p:sp>
        <p:nvSpPr>
          <p:cNvPr id="121" name="Rectangle 120"/>
          <p:cNvSpPr/>
          <p:nvPr/>
        </p:nvSpPr>
        <p:spPr>
          <a:xfrm>
            <a:off x="1112230" y="4739386"/>
            <a:ext cx="578348" cy="923330"/>
          </a:xfrm>
          <a:prstGeom prst="rect">
            <a:avLst/>
          </a:prstGeom>
          <a:noFill/>
        </p:spPr>
        <p:txBody>
          <a:bodyPr>
            <a:spAutoFit/>
          </a:bodyPr>
          <a:lstStyle/>
          <a:p>
            <a:pPr>
              <a:defRPr/>
            </a:pPr>
            <a:r>
              <a:rPr lang="en-US" sz="5400" dirty="0" smtClean="0">
                <a:ln w="12700">
                  <a:solidFill>
                    <a:srgbClr val="FF0000"/>
                  </a:solidFill>
                  <a:prstDash val="solid"/>
                </a:ln>
                <a:solidFill>
                  <a:srgbClr val="FF3300"/>
                </a:solidFill>
                <a:effectLst>
                  <a:outerShdw blurRad="41275" dist="20320" dir="1800000" algn="tl" rotWithShape="0">
                    <a:srgbClr val="000000">
                      <a:alpha val="40000"/>
                    </a:srgbClr>
                  </a:outerShdw>
                </a:effectLst>
              </a:rPr>
              <a:t>?</a:t>
            </a:r>
            <a:endParaRPr lang="en-US" sz="5400" dirty="0">
              <a:ln w="12700">
                <a:solidFill>
                  <a:srgbClr val="FF0000"/>
                </a:solidFill>
                <a:prstDash val="solid"/>
              </a:ln>
              <a:solidFill>
                <a:srgbClr val="FF3300"/>
              </a:solidFill>
              <a:effectLst>
                <a:outerShdw blurRad="41275" dist="20320" dir="1800000" algn="tl" rotWithShape="0">
                  <a:srgbClr val="000000">
                    <a:alpha val="40000"/>
                  </a:srgbClr>
                </a:outerShdw>
              </a:effectLst>
            </a:endParaRPr>
          </a:p>
        </p:txBody>
      </p:sp>
      <p:sp>
        <p:nvSpPr>
          <p:cNvPr id="158" name="Explosion 1 157"/>
          <p:cNvSpPr/>
          <p:nvPr/>
        </p:nvSpPr>
        <p:spPr>
          <a:xfrm>
            <a:off x="1060449" y="5833320"/>
            <a:ext cx="692151" cy="634155"/>
          </a:xfrm>
          <a:prstGeom prst="irregularSeal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138" name="Rectangle 38"/>
          <p:cNvSpPr>
            <a:spLocks noGrp="1" noChangeArrowheads="1"/>
          </p:cNvSpPr>
          <p:nvPr>
            <p:ph type="title"/>
          </p:nvPr>
        </p:nvSpPr>
        <p:spPr>
          <a:noFill/>
        </p:spPr>
        <p:txBody>
          <a:bodyPr/>
          <a:lstStyle/>
          <a:p>
            <a:r>
              <a:rPr lang="en-US" altLang="en-US" dirty="0"/>
              <a:t>What is Selective Coordination</a:t>
            </a:r>
            <a:r>
              <a:rPr lang="en-US" altLang="en-US" dirty="0" smtClean="0"/>
              <a:t>?</a:t>
            </a:r>
            <a:endParaRPr lang="fr-FR" altLang="en-US" dirty="0" smtClean="0"/>
          </a:p>
        </p:txBody>
      </p:sp>
      <p:sp>
        <p:nvSpPr>
          <p:cNvPr id="163" name="Rectangle 3"/>
          <p:cNvSpPr>
            <a:spLocks noGrp="1" noChangeArrowheads="1"/>
          </p:cNvSpPr>
          <p:nvPr>
            <p:ph idx="1"/>
          </p:nvPr>
        </p:nvSpPr>
        <p:spPr/>
        <p:txBody>
          <a:bodyPr/>
          <a:lstStyle/>
          <a:p>
            <a:pPr eaLnBrk="1" hangingPunct="1"/>
            <a:r>
              <a:rPr lang="en-US" altLang="en-US" dirty="0" smtClean="0"/>
              <a:t>No Selective Coordination</a:t>
            </a:r>
          </a:p>
        </p:txBody>
      </p:sp>
    </p:spTree>
    <p:extLst>
      <p:ext uri="{BB962C8B-B14F-4D97-AF65-F5344CB8AC3E}">
        <p14:creationId xmlns:p14="http://schemas.microsoft.com/office/powerpoint/2010/main" val="4155260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24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48"/>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253"/>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254"/>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255"/>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25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8"/>
                                        </p:tgtEl>
                                        <p:attrNameLst>
                                          <p:attrName>style.visibility</p:attrName>
                                        </p:attrNameLst>
                                      </p:cBhvr>
                                      <p:to>
                                        <p:strVal val="visible"/>
                                      </p:to>
                                    </p:set>
                                    <p:anim calcmode="lin" valueType="num">
                                      <p:cBhvr>
                                        <p:cTn id="23" dur="500" fill="hold"/>
                                        <p:tgtEl>
                                          <p:spTgt spid="158"/>
                                        </p:tgtEl>
                                        <p:attrNameLst>
                                          <p:attrName>ppt_w</p:attrName>
                                        </p:attrNameLst>
                                      </p:cBhvr>
                                      <p:tavLst>
                                        <p:tav tm="0">
                                          <p:val>
                                            <p:fltVal val="0"/>
                                          </p:val>
                                        </p:tav>
                                        <p:tav tm="100000">
                                          <p:val>
                                            <p:strVal val="#ppt_w"/>
                                          </p:val>
                                        </p:tav>
                                      </p:tavLst>
                                    </p:anim>
                                    <p:anim calcmode="lin" valueType="num">
                                      <p:cBhvr>
                                        <p:cTn id="24" dur="500" fill="hold"/>
                                        <p:tgtEl>
                                          <p:spTgt spid="158"/>
                                        </p:tgtEl>
                                        <p:attrNameLst>
                                          <p:attrName>ppt_h</p:attrName>
                                        </p:attrNameLst>
                                      </p:cBhvr>
                                      <p:tavLst>
                                        <p:tav tm="0">
                                          <p:val>
                                            <p:fltVal val="0"/>
                                          </p:val>
                                        </p:tav>
                                        <p:tav tm="100000">
                                          <p:val>
                                            <p:strVal val="#ppt_h"/>
                                          </p:val>
                                        </p:tav>
                                      </p:tavLst>
                                    </p:anim>
                                    <p:animEffect transition="in" filter="fade">
                                      <p:cBhvr>
                                        <p:cTn id="25" dur="500"/>
                                        <p:tgtEl>
                                          <p:spTgt spid="15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wipe(up)">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wipe(up)">
                                      <p:cBhvr>
                                        <p:cTn id="38" dur="500"/>
                                        <p:tgtEl>
                                          <p:spTgt spid="1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176"/>
                                        </p:tgtEl>
                                        <p:attrNameLst>
                                          <p:attrName>style.visibility</p:attrName>
                                        </p:attrNameLst>
                                      </p:cBhvr>
                                      <p:to>
                                        <p:strVal val="visible"/>
                                      </p:to>
                                    </p:set>
                                    <p:animEffect transition="in" filter="wipe(down)">
                                      <p:cBhvr>
                                        <p:cTn id="43" dur="500"/>
                                        <p:tgtEl>
                                          <p:spTgt spid="717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wipe(up)">
                                      <p:cBhvr>
                                        <p:cTn id="46" dur="500"/>
                                        <p:tgtEl>
                                          <p:spTgt spid="1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1"/>
                                        </p:tgtEl>
                                        <p:attrNameLst>
                                          <p:attrName>style.visibility</p:attrName>
                                        </p:attrNameLst>
                                      </p:cBhvr>
                                      <p:to>
                                        <p:strVal val="visible"/>
                                      </p:to>
                                    </p:set>
                                    <p:animEffect transition="in" filter="wipe(down)">
                                      <p:cBhvr>
                                        <p:cTn id="49" dur="500"/>
                                        <p:tgtEl>
                                          <p:spTgt spid="25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wipe(up)">
                                      <p:cBhvr>
                                        <p:cTn id="52" dur="500"/>
                                        <p:tgtEl>
                                          <p:spTgt spid="12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wipe(up)">
                                      <p:cBhvr>
                                        <p:cTn id="55" dur="500"/>
                                        <p:tgtEl>
                                          <p:spTgt spid="12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49"/>
                                        </p:tgtEl>
                                        <p:attrNameLst>
                                          <p:attrName>style.visibility</p:attrName>
                                        </p:attrNameLst>
                                      </p:cBhvr>
                                      <p:to>
                                        <p:strVal val="visible"/>
                                      </p:to>
                                    </p:set>
                                    <p:animEffect transition="in" filter="wipe(down)">
                                      <p:cBhvr>
                                        <p:cTn id="58" dur="500"/>
                                        <p:tgtEl>
                                          <p:spTgt spid="249"/>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87"/>
                                        </p:tgtEl>
                                        <p:attrNameLst>
                                          <p:attrName>style.visibility</p:attrName>
                                        </p:attrNameLst>
                                      </p:cBhvr>
                                      <p:to>
                                        <p:strVal val="visible"/>
                                      </p:to>
                                    </p:set>
                                    <p:animEffect transition="in" filter="wipe(up)">
                                      <p:cBhvr>
                                        <p:cTn id="61" dur="500"/>
                                        <p:tgtEl>
                                          <p:spTgt spid="187"/>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wipe(up)">
                                      <p:cBhvr>
                                        <p:cTn id="64" dur="500"/>
                                        <p:tgtEl>
                                          <p:spTgt spid="12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0"/>
                                        </p:tgtEl>
                                        <p:attrNameLst>
                                          <p:attrName>style.visibility</p:attrName>
                                        </p:attrNameLst>
                                      </p:cBhvr>
                                      <p:to>
                                        <p:strVal val="visible"/>
                                      </p:to>
                                    </p:set>
                                    <p:animEffect transition="in" filter="wipe(down)">
                                      <p:cBhvr>
                                        <p:cTn id="67" dur="500"/>
                                        <p:tgtEl>
                                          <p:spTgt spid="250"/>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wipe(up)">
                                      <p:cBhvr>
                                        <p:cTn id="70" dur="500"/>
                                        <p:tgtEl>
                                          <p:spTgt spid="1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66"/>
                                        </p:tgtEl>
                                        <p:attrNameLst>
                                          <p:attrName>style.visibility</p:attrName>
                                        </p:attrNameLst>
                                      </p:cBhvr>
                                      <p:to>
                                        <p:strVal val="visible"/>
                                      </p:to>
                                    </p:set>
                                    <p:animEffect transition="in" filter="wipe(down)">
                                      <p:cBhvr>
                                        <p:cTn id="75" dur="500"/>
                                        <p:tgtEl>
                                          <p:spTgt spid="26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57"/>
                                        </p:tgtEl>
                                        <p:attrNameLst>
                                          <p:attrName>style.visibility</p:attrName>
                                        </p:attrNameLst>
                                      </p:cBhvr>
                                      <p:to>
                                        <p:strVal val="visible"/>
                                      </p:to>
                                    </p:set>
                                    <p:animEffect transition="in" filter="wipe(up)">
                                      <p:cBhvr>
                                        <p:cTn id="78" dur="500"/>
                                        <p:tgtEl>
                                          <p:spTgt spid="25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58"/>
                                        </p:tgtEl>
                                        <p:attrNameLst>
                                          <p:attrName>style.visibility</p:attrName>
                                        </p:attrNameLst>
                                      </p:cBhvr>
                                      <p:to>
                                        <p:strVal val="visible"/>
                                      </p:to>
                                    </p:set>
                                    <p:animEffect transition="in" filter="wipe(down)">
                                      <p:cBhvr>
                                        <p:cTn id="81" dur="500"/>
                                        <p:tgtEl>
                                          <p:spTgt spid="258"/>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64"/>
                                        </p:tgtEl>
                                        <p:attrNameLst>
                                          <p:attrName>style.visibility</p:attrName>
                                        </p:attrNameLst>
                                      </p:cBhvr>
                                      <p:to>
                                        <p:strVal val="visible"/>
                                      </p:to>
                                    </p:set>
                                    <p:animEffect transition="in" filter="wipe(up)">
                                      <p:cBhvr>
                                        <p:cTn id="84" dur="500"/>
                                        <p:tgtEl>
                                          <p:spTgt spid="264"/>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59"/>
                                        </p:tgtEl>
                                        <p:attrNameLst>
                                          <p:attrName>style.visibility</p:attrName>
                                        </p:attrNameLst>
                                      </p:cBhvr>
                                      <p:to>
                                        <p:strVal val="visible"/>
                                      </p:to>
                                    </p:set>
                                    <p:animEffect transition="in" filter="wipe(up)">
                                      <p:cBhvr>
                                        <p:cTn id="87" dur="500"/>
                                        <p:tgtEl>
                                          <p:spTgt spid="259"/>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63"/>
                                        </p:tgtEl>
                                        <p:attrNameLst>
                                          <p:attrName>style.visibility</p:attrName>
                                        </p:attrNameLst>
                                      </p:cBhvr>
                                      <p:to>
                                        <p:strVal val="visible"/>
                                      </p:to>
                                    </p:set>
                                    <p:animEffect transition="in" filter="wipe(up)">
                                      <p:cBhvr>
                                        <p:cTn id="90" dur="500"/>
                                        <p:tgtEl>
                                          <p:spTgt spid="263"/>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60"/>
                                        </p:tgtEl>
                                        <p:attrNameLst>
                                          <p:attrName>style.visibility</p:attrName>
                                        </p:attrNameLst>
                                      </p:cBhvr>
                                      <p:to>
                                        <p:strVal val="visible"/>
                                      </p:to>
                                    </p:set>
                                    <p:animEffect transition="in" filter="wipe(down)">
                                      <p:cBhvr>
                                        <p:cTn id="93" dur="500"/>
                                        <p:tgtEl>
                                          <p:spTgt spid="260"/>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265"/>
                                        </p:tgtEl>
                                        <p:attrNameLst>
                                          <p:attrName>style.visibility</p:attrName>
                                        </p:attrNameLst>
                                      </p:cBhvr>
                                      <p:to>
                                        <p:strVal val="visible"/>
                                      </p:to>
                                    </p:set>
                                    <p:animEffect transition="in" filter="wipe(up)">
                                      <p:cBhvr>
                                        <p:cTn id="96" dur="500"/>
                                        <p:tgtEl>
                                          <p:spTgt spid="265"/>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261"/>
                                        </p:tgtEl>
                                        <p:attrNameLst>
                                          <p:attrName>style.visibility</p:attrName>
                                        </p:attrNameLst>
                                      </p:cBhvr>
                                      <p:to>
                                        <p:strVal val="visible"/>
                                      </p:to>
                                    </p:set>
                                    <p:animEffect transition="in" filter="wipe(up)">
                                      <p:cBhvr>
                                        <p:cTn id="99" dur="500"/>
                                        <p:tgtEl>
                                          <p:spTgt spid="26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2"/>
                                        </p:tgtEl>
                                        <p:attrNameLst>
                                          <p:attrName>style.visibility</p:attrName>
                                        </p:attrNameLst>
                                      </p:cBhvr>
                                      <p:to>
                                        <p:strVal val="visible"/>
                                      </p:to>
                                    </p:set>
                                    <p:animEffect transition="in" filter="wipe(down)">
                                      <p:cBhvr>
                                        <p:cTn id="102" dur="500"/>
                                        <p:tgtEl>
                                          <p:spTgt spid="26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63">
                                            <p:txEl>
                                              <p:pRg st="0" end="0"/>
                                            </p:txEl>
                                          </p:spTgt>
                                        </p:tgtEl>
                                        <p:attrNameLst>
                                          <p:attrName>style.visibility</p:attrName>
                                        </p:attrNameLst>
                                      </p:cBhvr>
                                      <p:to>
                                        <p:strVal val="visible"/>
                                      </p:to>
                                    </p:set>
                                    <p:animEffect transition="in" filter="wipe(left)">
                                      <p:cBhvr>
                                        <p:cTn id="107" dur="500"/>
                                        <p:tgtEl>
                                          <p:spTgt spid="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265" grpId="0" animBg="1"/>
      <p:bldP spid="266" grpId="0" animBg="1"/>
      <p:bldP spid="263" grpId="0" animBg="1"/>
      <p:bldP spid="248" grpId="0"/>
      <p:bldP spid="247" grpId="0"/>
      <p:bldP spid="135" grpId="0"/>
      <p:bldP spid="254" grpId="0"/>
      <p:bldP spid="255" grpId="0"/>
      <p:bldP spid="256" grpId="0"/>
      <p:bldP spid="253" grpId="0"/>
      <p:bldP spid="127" grpId="0" animBg="1"/>
      <p:bldP spid="261" grpId="0" animBg="1"/>
      <p:bldP spid="262" grpId="0"/>
      <p:bldP spid="259" grpId="0" animBg="1"/>
      <p:bldP spid="260" grpId="0"/>
      <p:bldP spid="257" grpId="0" animBg="1"/>
      <p:bldP spid="258" grpId="0"/>
      <p:bldP spid="124" grpId="0" animBg="1"/>
      <p:bldP spid="125" grpId="0" animBg="1"/>
      <p:bldP spid="126" grpId="0" animBg="1"/>
      <p:bldP spid="251" grpId="0"/>
      <p:bldP spid="249" grpId="0"/>
      <p:bldP spid="250" grpId="0"/>
      <p:bldP spid="122" grpId="0" animBg="1"/>
      <p:bldP spid="7176" grpId="0" animBg="1"/>
      <p:bldP spid="187" grpId="0" animBg="1"/>
      <p:bldP spid="119" grpId="0" animBg="1"/>
      <p:bldP spid="120" grpId="0" animBg="1"/>
      <p:bldP spid="158" grpId="0" animBg="1"/>
      <p:bldP spid="1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Oval 38"/>
          <p:cNvSpPr>
            <a:spLocks noChangeArrowheads="1"/>
          </p:cNvSpPr>
          <p:nvPr/>
        </p:nvSpPr>
        <p:spPr bwMode="auto">
          <a:xfrm>
            <a:off x="7740736" y="400705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48" name="TextBox 132"/>
          <p:cNvSpPr txBox="1">
            <a:spLocks noChangeArrowheads="1"/>
          </p:cNvSpPr>
          <p:nvPr/>
        </p:nvSpPr>
        <p:spPr bwMode="auto">
          <a:xfrm rot="19635732">
            <a:off x="7697635" y="4140581"/>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4" name="Oval 38"/>
          <p:cNvSpPr>
            <a:spLocks noChangeArrowheads="1"/>
          </p:cNvSpPr>
          <p:nvPr/>
        </p:nvSpPr>
        <p:spPr bwMode="auto">
          <a:xfrm>
            <a:off x="6902536" y="402610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47" name="TextBox 132"/>
          <p:cNvSpPr txBox="1">
            <a:spLocks noChangeArrowheads="1"/>
          </p:cNvSpPr>
          <p:nvPr/>
        </p:nvSpPr>
        <p:spPr bwMode="auto">
          <a:xfrm rot="19635732">
            <a:off x="6868961" y="4150104"/>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2" name="Oval 38"/>
          <p:cNvSpPr>
            <a:spLocks noChangeArrowheads="1"/>
          </p:cNvSpPr>
          <p:nvPr/>
        </p:nvSpPr>
        <p:spPr bwMode="auto">
          <a:xfrm>
            <a:off x="6111961" y="402610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35" name="TextBox 132"/>
          <p:cNvSpPr txBox="1">
            <a:spLocks noChangeArrowheads="1"/>
          </p:cNvSpPr>
          <p:nvPr/>
        </p:nvSpPr>
        <p:spPr bwMode="auto">
          <a:xfrm rot="19635732">
            <a:off x="6059336" y="4140579"/>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30" name="Oval 38"/>
          <p:cNvSpPr>
            <a:spLocks noChangeArrowheads="1"/>
          </p:cNvSpPr>
          <p:nvPr/>
        </p:nvSpPr>
        <p:spPr bwMode="auto">
          <a:xfrm>
            <a:off x="3340186" y="5883481"/>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8" name="Oval 38"/>
          <p:cNvSpPr>
            <a:spLocks noChangeArrowheads="1"/>
          </p:cNvSpPr>
          <p:nvPr/>
        </p:nvSpPr>
        <p:spPr bwMode="auto">
          <a:xfrm>
            <a:off x="2235286" y="5883481"/>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123" name="Oval 38"/>
          <p:cNvSpPr>
            <a:spLocks noChangeArrowheads="1"/>
          </p:cNvSpPr>
          <p:nvPr/>
        </p:nvSpPr>
        <p:spPr bwMode="auto">
          <a:xfrm>
            <a:off x="1149436" y="5883481"/>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4" name="TextBox 132"/>
          <p:cNvSpPr txBox="1">
            <a:spLocks noChangeArrowheads="1"/>
          </p:cNvSpPr>
          <p:nvPr/>
        </p:nvSpPr>
        <p:spPr bwMode="auto">
          <a:xfrm rot="19635732">
            <a:off x="1079688" y="5993688"/>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5" name="TextBox 132"/>
          <p:cNvSpPr txBox="1">
            <a:spLocks noChangeArrowheads="1"/>
          </p:cNvSpPr>
          <p:nvPr/>
        </p:nvSpPr>
        <p:spPr bwMode="auto">
          <a:xfrm rot="19635732">
            <a:off x="2190432" y="5999299"/>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256" name="TextBox 132"/>
          <p:cNvSpPr txBox="1">
            <a:spLocks noChangeArrowheads="1"/>
          </p:cNvSpPr>
          <p:nvPr/>
        </p:nvSpPr>
        <p:spPr bwMode="auto">
          <a:xfrm rot="19635732">
            <a:off x="3301175" y="5999298"/>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9" name="Oval 38"/>
          <p:cNvSpPr>
            <a:spLocks noChangeArrowheads="1"/>
          </p:cNvSpPr>
          <p:nvPr/>
        </p:nvSpPr>
        <p:spPr bwMode="auto">
          <a:xfrm>
            <a:off x="4454611" y="5893006"/>
            <a:ext cx="527083" cy="498268"/>
          </a:xfrm>
          <a:prstGeom prst="ellipse">
            <a:avLst/>
          </a:prstGeom>
          <a:solidFill>
            <a:srgbClr val="00B050"/>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253" name="TextBox 132"/>
          <p:cNvSpPr txBox="1">
            <a:spLocks noChangeArrowheads="1"/>
          </p:cNvSpPr>
          <p:nvPr/>
        </p:nvSpPr>
        <p:spPr bwMode="auto">
          <a:xfrm rot="19635732">
            <a:off x="4394154" y="5998363"/>
            <a:ext cx="590587"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Load</a:t>
            </a:r>
          </a:p>
        </p:txBody>
      </p:sp>
      <p:sp>
        <p:nvSpPr>
          <p:cNvPr id="127" name="Oval 38"/>
          <p:cNvSpPr>
            <a:spLocks noChangeArrowheads="1"/>
          </p:cNvSpPr>
          <p:nvPr/>
        </p:nvSpPr>
        <p:spPr bwMode="auto">
          <a:xfrm>
            <a:off x="1151652" y="5883482"/>
            <a:ext cx="527083" cy="498268"/>
          </a:xfrm>
          <a:prstGeom prst="ellipse">
            <a:avLst/>
          </a:prstGeom>
          <a:solidFill>
            <a:schemeClr val="tx1">
              <a:lumMod val="50000"/>
              <a:lumOff val="50000"/>
            </a:schemeClr>
          </a:solidFill>
          <a:ln w="50800">
            <a:noFill/>
            <a:round/>
            <a:headEnd/>
            <a:tailEnd/>
          </a:ln>
          <a:effec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176" name="Rectangle 23"/>
          <p:cNvSpPr>
            <a:spLocks noChangeArrowheads="1"/>
          </p:cNvSpPr>
          <p:nvPr/>
        </p:nvSpPr>
        <p:spPr bwMode="auto">
          <a:xfrm>
            <a:off x="1254368" y="4925298"/>
            <a:ext cx="292100" cy="536575"/>
          </a:xfrm>
          <a:prstGeom prst="rect">
            <a:avLst/>
          </a:prstGeom>
          <a:solidFill>
            <a:srgbClr val="FF3300"/>
          </a:solidFill>
          <a:ln>
            <a:noFill/>
          </a:ln>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170" name="Rectangle 2"/>
          <p:cNvSpPr>
            <a:spLocks noChangeArrowheads="1"/>
          </p:cNvSpPr>
          <p:nvPr/>
        </p:nvSpPr>
        <p:spPr bwMode="auto">
          <a:xfrm>
            <a:off x="-838200" y="6070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171" name="Rectangle 4"/>
          <p:cNvSpPr>
            <a:spLocks noChangeArrowheads="1"/>
          </p:cNvSpPr>
          <p:nvPr/>
        </p:nvSpPr>
        <p:spPr bwMode="auto">
          <a:xfrm>
            <a:off x="-838200" y="6070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173" name="Group 12"/>
          <p:cNvGrpSpPr>
            <a:grpSpLocks/>
          </p:cNvGrpSpPr>
          <p:nvPr/>
        </p:nvGrpSpPr>
        <p:grpSpPr bwMode="auto">
          <a:xfrm>
            <a:off x="847726" y="371475"/>
            <a:ext cx="7688264" cy="6019800"/>
            <a:chOff x="848389" y="372139"/>
            <a:chExt cx="7687783" cy="6019428"/>
          </a:xfrm>
        </p:grpSpPr>
        <p:grpSp>
          <p:nvGrpSpPr>
            <p:cNvPr id="7181" name="Group 8"/>
            <p:cNvGrpSpPr>
              <a:grpSpLocks/>
            </p:cNvGrpSpPr>
            <p:nvPr/>
          </p:nvGrpSpPr>
          <p:grpSpPr bwMode="auto">
            <a:xfrm>
              <a:off x="848389" y="4055074"/>
              <a:ext cx="4905374" cy="2336493"/>
              <a:chOff x="859022" y="4395316"/>
              <a:chExt cx="4905374" cy="2336494"/>
            </a:xfrm>
          </p:grpSpPr>
          <p:sp>
            <p:nvSpPr>
              <p:cNvPr id="7236" name="Rectangle 3"/>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7" name="Rectangle 5"/>
              <p:cNvSpPr>
                <a:spLocks noChangeArrowheads="1"/>
              </p:cNvSpPr>
              <p:nvPr/>
            </p:nvSpPr>
            <p:spPr bwMode="auto">
              <a:xfrm>
                <a:off x="1600200" y="6070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8" name="Line 34"/>
              <p:cNvSpPr>
                <a:spLocks noChangeShapeType="1"/>
              </p:cNvSpPr>
              <p:nvPr/>
            </p:nvSpPr>
            <p:spPr bwMode="auto">
              <a:xfrm>
                <a:off x="859022" y="4395316"/>
                <a:ext cx="4905374"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39" name="Group 7"/>
              <p:cNvGrpSpPr>
                <a:grpSpLocks/>
              </p:cNvGrpSpPr>
              <p:nvPr/>
            </p:nvGrpSpPr>
            <p:grpSpPr bwMode="auto">
              <a:xfrm>
                <a:off x="2236972" y="4410518"/>
                <a:ext cx="527050" cy="2311766"/>
                <a:chOff x="1216025" y="3469908"/>
                <a:chExt cx="527050" cy="2311766"/>
              </a:xfrm>
            </p:grpSpPr>
            <p:sp>
              <p:nvSpPr>
                <p:cNvPr id="7285"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77" name="Group 76"/>
                <p:cNvGrpSpPr>
                  <a:grpSpLocks/>
                </p:cNvGrpSpPr>
                <p:nvPr/>
              </p:nvGrpSpPr>
              <p:grpSpPr bwMode="auto">
                <a:xfrm>
                  <a:off x="1330325" y="3469908"/>
                  <a:ext cx="298450" cy="1806942"/>
                  <a:chOff x="1330325" y="3469908"/>
                  <a:chExt cx="298450" cy="1806942"/>
                </a:xfrm>
              </p:grpSpPr>
              <p:sp>
                <p:nvSpPr>
                  <p:cNvPr id="7278"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79" name="Group 78"/>
                  <p:cNvGrpSpPr>
                    <a:grpSpLocks/>
                  </p:cNvGrpSpPr>
                  <p:nvPr/>
                </p:nvGrpSpPr>
                <p:grpSpPr bwMode="auto">
                  <a:xfrm>
                    <a:off x="1330325" y="3981449"/>
                    <a:ext cx="298450" cy="1295401"/>
                    <a:chOff x="1330325" y="3981449"/>
                    <a:chExt cx="298450" cy="1295401"/>
                  </a:xfrm>
                </p:grpSpPr>
                <p:sp>
                  <p:nvSpPr>
                    <p:cNvPr id="7280"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1"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82"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3"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4"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0" name="Group 85"/>
              <p:cNvGrpSpPr>
                <a:grpSpLocks/>
              </p:cNvGrpSpPr>
              <p:nvPr/>
            </p:nvGrpSpPr>
            <p:grpSpPr bwMode="auto">
              <a:xfrm>
                <a:off x="4437246" y="4420044"/>
                <a:ext cx="527050" cy="2311766"/>
                <a:chOff x="1216024" y="3469908"/>
                <a:chExt cx="527049" cy="2311766"/>
              </a:xfrm>
            </p:grpSpPr>
            <p:sp>
              <p:nvSpPr>
                <p:cNvPr id="7274" name="Oval 38"/>
                <p:cNvSpPr>
                  <a:spLocks noChangeArrowheads="1"/>
                </p:cNvSpPr>
                <p:nvPr/>
              </p:nvSpPr>
              <p:spPr bwMode="auto">
                <a:xfrm>
                  <a:off x="1216024" y="5283437"/>
                  <a:ext cx="527049"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66" name="Group 87"/>
                <p:cNvGrpSpPr>
                  <a:grpSpLocks/>
                </p:cNvGrpSpPr>
                <p:nvPr/>
              </p:nvGrpSpPr>
              <p:grpSpPr bwMode="auto">
                <a:xfrm>
                  <a:off x="1330325" y="3469908"/>
                  <a:ext cx="298450" cy="1806942"/>
                  <a:chOff x="1330325" y="3469908"/>
                  <a:chExt cx="298450" cy="1806942"/>
                </a:xfrm>
              </p:grpSpPr>
              <p:sp>
                <p:nvSpPr>
                  <p:cNvPr id="726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68" name="Group 89"/>
                  <p:cNvGrpSpPr>
                    <a:grpSpLocks/>
                  </p:cNvGrpSpPr>
                  <p:nvPr/>
                </p:nvGrpSpPr>
                <p:grpSpPr bwMode="auto">
                  <a:xfrm>
                    <a:off x="1330325" y="3981449"/>
                    <a:ext cx="298450" cy="1295401"/>
                    <a:chOff x="1330325" y="3981449"/>
                    <a:chExt cx="298450" cy="1295401"/>
                  </a:xfrm>
                </p:grpSpPr>
                <p:sp>
                  <p:nvSpPr>
                    <p:cNvPr id="726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7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1" name="Group 97"/>
              <p:cNvGrpSpPr>
                <a:grpSpLocks/>
              </p:cNvGrpSpPr>
              <p:nvPr/>
            </p:nvGrpSpPr>
            <p:grpSpPr bwMode="auto">
              <a:xfrm>
                <a:off x="1141597" y="4410519"/>
                <a:ext cx="527050" cy="2311766"/>
                <a:chOff x="1216025" y="3469908"/>
                <a:chExt cx="527050" cy="2311766"/>
              </a:xfrm>
            </p:grpSpPr>
            <p:sp>
              <p:nvSpPr>
                <p:cNvPr id="7263"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55" name="Group 99"/>
                <p:cNvGrpSpPr>
                  <a:grpSpLocks/>
                </p:cNvGrpSpPr>
                <p:nvPr/>
              </p:nvGrpSpPr>
              <p:grpSpPr bwMode="auto">
                <a:xfrm>
                  <a:off x="1330325" y="3469908"/>
                  <a:ext cx="298450" cy="1806942"/>
                  <a:chOff x="1330325" y="3469908"/>
                  <a:chExt cx="298450" cy="1806942"/>
                </a:xfrm>
              </p:grpSpPr>
              <p:sp>
                <p:nvSpPr>
                  <p:cNvPr id="725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57" name="Group 101"/>
                  <p:cNvGrpSpPr>
                    <a:grpSpLocks/>
                  </p:cNvGrpSpPr>
                  <p:nvPr/>
                </p:nvGrpSpPr>
                <p:grpSpPr bwMode="auto">
                  <a:xfrm>
                    <a:off x="1330325" y="3981449"/>
                    <a:ext cx="298450" cy="1295401"/>
                    <a:chOff x="1330325" y="3981449"/>
                    <a:chExt cx="298450" cy="1295401"/>
                  </a:xfrm>
                </p:grpSpPr>
                <p:sp>
                  <p:nvSpPr>
                    <p:cNvPr id="725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6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242" name="Group 109"/>
              <p:cNvGrpSpPr>
                <a:grpSpLocks/>
              </p:cNvGrpSpPr>
              <p:nvPr/>
            </p:nvGrpSpPr>
            <p:grpSpPr bwMode="auto">
              <a:xfrm>
                <a:off x="3332347" y="4410518"/>
                <a:ext cx="527050" cy="2311766"/>
                <a:chOff x="1216025" y="3469908"/>
                <a:chExt cx="527050" cy="2311766"/>
              </a:xfrm>
            </p:grpSpPr>
            <p:sp>
              <p:nvSpPr>
                <p:cNvPr id="7252"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44" name="Group 111"/>
                <p:cNvGrpSpPr>
                  <a:grpSpLocks/>
                </p:cNvGrpSpPr>
                <p:nvPr/>
              </p:nvGrpSpPr>
              <p:grpSpPr bwMode="auto">
                <a:xfrm>
                  <a:off x="1330325" y="3469908"/>
                  <a:ext cx="298450" cy="1806942"/>
                  <a:chOff x="1330325" y="3469908"/>
                  <a:chExt cx="298450" cy="1806942"/>
                </a:xfrm>
              </p:grpSpPr>
              <p:sp>
                <p:nvSpPr>
                  <p:cNvPr id="7245"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46" name="Group 113"/>
                  <p:cNvGrpSpPr>
                    <a:grpSpLocks/>
                  </p:cNvGrpSpPr>
                  <p:nvPr/>
                </p:nvGrpSpPr>
                <p:grpSpPr bwMode="auto">
                  <a:xfrm>
                    <a:off x="1330325" y="3981449"/>
                    <a:ext cx="298450" cy="1295401"/>
                    <a:chOff x="1330325" y="3981449"/>
                    <a:chExt cx="298450" cy="1295401"/>
                  </a:xfrm>
                </p:grpSpPr>
                <p:sp>
                  <p:nvSpPr>
                    <p:cNvPr id="7247"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8"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49"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0"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1"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182" name="Group 9"/>
            <p:cNvGrpSpPr>
              <a:grpSpLocks/>
            </p:cNvGrpSpPr>
            <p:nvPr/>
          </p:nvGrpSpPr>
          <p:grpSpPr bwMode="auto">
            <a:xfrm>
              <a:off x="5240522" y="372139"/>
              <a:ext cx="3295650" cy="4159395"/>
              <a:chOff x="5240522" y="372139"/>
              <a:chExt cx="3295650" cy="4159395"/>
            </a:xfrm>
          </p:grpSpPr>
          <p:sp>
            <p:nvSpPr>
              <p:cNvPr id="7183" name="Line 34"/>
              <p:cNvSpPr>
                <a:spLocks noChangeShapeType="1"/>
              </p:cNvSpPr>
              <p:nvPr/>
            </p:nvSpPr>
            <p:spPr bwMode="auto">
              <a:xfrm>
                <a:off x="5240522" y="2204566"/>
                <a:ext cx="329565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4" name="Group 121"/>
              <p:cNvGrpSpPr>
                <a:grpSpLocks/>
              </p:cNvGrpSpPr>
              <p:nvPr/>
            </p:nvGrpSpPr>
            <p:grpSpPr bwMode="auto">
              <a:xfrm>
                <a:off x="6104122" y="2219768"/>
                <a:ext cx="527050" cy="2311766"/>
                <a:chOff x="1216025" y="3469908"/>
                <a:chExt cx="527050" cy="2311766"/>
              </a:xfrm>
            </p:grpSpPr>
            <p:sp>
              <p:nvSpPr>
                <p:cNvPr id="7234"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26" name="Group 123"/>
                <p:cNvGrpSpPr>
                  <a:grpSpLocks/>
                </p:cNvGrpSpPr>
                <p:nvPr/>
              </p:nvGrpSpPr>
              <p:grpSpPr bwMode="auto">
                <a:xfrm>
                  <a:off x="1330325" y="3469908"/>
                  <a:ext cx="298450" cy="1806942"/>
                  <a:chOff x="1330325" y="3469908"/>
                  <a:chExt cx="298450" cy="1806942"/>
                </a:xfrm>
              </p:grpSpPr>
              <p:sp>
                <p:nvSpPr>
                  <p:cNvPr id="7227"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28" name="Group 125"/>
                  <p:cNvGrpSpPr>
                    <a:grpSpLocks/>
                  </p:cNvGrpSpPr>
                  <p:nvPr/>
                </p:nvGrpSpPr>
                <p:grpSpPr bwMode="auto">
                  <a:xfrm>
                    <a:off x="1330325" y="3981449"/>
                    <a:ext cx="298450" cy="1295401"/>
                    <a:chOff x="1330325" y="3981449"/>
                    <a:chExt cx="298450" cy="1295401"/>
                  </a:xfrm>
                </p:grpSpPr>
                <p:sp>
                  <p:nvSpPr>
                    <p:cNvPr id="7229"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0"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31"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5" name="Group 133"/>
              <p:cNvGrpSpPr>
                <a:grpSpLocks/>
              </p:cNvGrpSpPr>
              <p:nvPr/>
            </p:nvGrpSpPr>
            <p:grpSpPr bwMode="auto">
              <a:xfrm>
                <a:off x="6904222" y="2219768"/>
                <a:ext cx="527050" cy="2311766"/>
                <a:chOff x="1216025" y="3469908"/>
                <a:chExt cx="527050" cy="2311766"/>
              </a:xfrm>
            </p:grpSpPr>
            <p:sp>
              <p:nvSpPr>
                <p:cNvPr id="7223"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15" name="Group 135"/>
                <p:cNvGrpSpPr>
                  <a:grpSpLocks/>
                </p:cNvGrpSpPr>
                <p:nvPr/>
              </p:nvGrpSpPr>
              <p:grpSpPr bwMode="auto">
                <a:xfrm>
                  <a:off x="1330325" y="3469908"/>
                  <a:ext cx="298450" cy="1806942"/>
                  <a:chOff x="1330325" y="3469908"/>
                  <a:chExt cx="298450" cy="1806942"/>
                </a:xfrm>
              </p:grpSpPr>
              <p:sp>
                <p:nvSpPr>
                  <p:cNvPr id="721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17" name="Group 137"/>
                  <p:cNvGrpSpPr>
                    <a:grpSpLocks/>
                  </p:cNvGrpSpPr>
                  <p:nvPr/>
                </p:nvGrpSpPr>
                <p:grpSpPr bwMode="auto">
                  <a:xfrm>
                    <a:off x="1330325" y="3981449"/>
                    <a:ext cx="298450" cy="1295401"/>
                    <a:chOff x="1330325" y="3981449"/>
                    <a:chExt cx="298450" cy="1295401"/>
                  </a:xfrm>
                </p:grpSpPr>
                <p:sp>
                  <p:nvSpPr>
                    <p:cNvPr id="721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2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6" name="Group 145"/>
              <p:cNvGrpSpPr>
                <a:grpSpLocks/>
              </p:cNvGrpSpPr>
              <p:nvPr/>
            </p:nvGrpSpPr>
            <p:grpSpPr bwMode="auto">
              <a:xfrm>
                <a:off x="7742422" y="2210243"/>
                <a:ext cx="527050" cy="2311766"/>
                <a:chOff x="1216025" y="3469908"/>
                <a:chExt cx="527050" cy="2311766"/>
              </a:xfrm>
            </p:grpSpPr>
            <p:sp>
              <p:nvSpPr>
                <p:cNvPr id="7212" name="Oval 38"/>
                <p:cNvSpPr>
                  <a:spLocks noChangeArrowheads="1"/>
                </p:cNvSpPr>
                <p:nvPr/>
              </p:nvSpPr>
              <p:spPr bwMode="auto">
                <a:xfrm>
                  <a:off x="1216025" y="5283437"/>
                  <a:ext cx="527050" cy="498237"/>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grpSp>
              <p:nvGrpSpPr>
                <p:cNvPr id="7204" name="Group 147"/>
                <p:cNvGrpSpPr>
                  <a:grpSpLocks/>
                </p:cNvGrpSpPr>
                <p:nvPr/>
              </p:nvGrpSpPr>
              <p:grpSpPr bwMode="auto">
                <a:xfrm>
                  <a:off x="1330325" y="3469908"/>
                  <a:ext cx="298450" cy="1806942"/>
                  <a:chOff x="1330325" y="3469908"/>
                  <a:chExt cx="298450" cy="1806942"/>
                </a:xfrm>
              </p:grpSpPr>
              <p:sp>
                <p:nvSpPr>
                  <p:cNvPr id="7205"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06" name="Group 149"/>
                  <p:cNvGrpSpPr>
                    <a:grpSpLocks/>
                  </p:cNvGrpSpPr>
                  <p:nvPr/>
                </p:nvGrpSpPr>
                <p:grpSpPr bwMode="auto">
                  <a:xfrm>
                    <a:off x="1330325" y="3981449"/>
                    <a:ext cx="298450" cy="1295401"/>
                    <a:chOff x="1330325" y="3981449"/>
                    <a:chExt cx="298450" cy="1295401"/>
                  </a:xfrm>
                </p:grpSpPr>
                <p:sp>
                  <p:nvSpPr>
                    <p:cNvPr id="7207"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09"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1"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187" name="Group 157"/>
              <p:cNvGrpSpPr>
                <a:grpSpLocks/>
              </p:cNvGrpSpPr>
              <p:nvPr/>
            </p:nvGrpSpPr>
            <p:grpSpPr bwMode="auto">
              <a:xfrm>
                <a:off x="5370697" y="2229293"/>
                <a:ext cx="298450" cy="1806942"/>
                <a:chOff x="1330325" y="3469908"/>
                <a:chExt cx="298450" cy="1806942"/>
              </a:xfrm>
            </p:grpSpPr>
            <p:sp>
              <p:nvSpPr>
                <p:cNvPr id="7196"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7" name="Group 159"/>
                <p:cNvGrpSpPr>
                  <a:grpSpLocks/>
                </p:cNvGrpSpPr>
                <p:nvPr/>
              </p:nvGrpSpPr>
              <p:grpSpPr bwMode="auto">
                <a:xfrm>
                  <a:off x="1330325" y="3981449"/>
                  <a:ext cx="298450" cy="1295401"/>
                  <a:chOff x="1330325" y="3981449"/>
                  <a:chExt cx="298450" cy="1295401"/>
                </a:xfrm>
              </p:grpSpPr>
              <p:sp>
                <p:nvSpPr>
                  <p:cNvPr id="7198"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200"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188" name="Group 165"/>
              <p:cNvGrpSpPr>
                <a:grpSpLocks/>
              </p:cNvGrpSpPr>
              <p:nvPr/>
            </p:nvGrpSpPr>
            <p:grpSpPr bwMode="auto">
              <a:xfrm>
                <a:off x="7288101" y="372139"/>
                <a:ext cx="298450" cy="1806942"/>
                <a:chOff x="1330325" y="3469908"/>
                <a:chExt cx="298450" cy="1806942"/>
              </a:xfrm>
            </p:grpSpPr>
            <p:sp>
              <p:nvSpPr>
                <p:cNvPr id="7189" name="Line 29"/>
                <p:cNvSpPr>
                  <a:spLocks noChangeShapeType="1"/>
                </p:cNvSpPr>
                <p:nvPr/>
              </p:nvSpPr>
              <p:spPr bwMode="auto">
                <a:xfrm flipV="1">
                  <a:off x="1457325" y="346990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0" name="Group 167"/>
                <p:cNvGrpSpPr>
                  <a:grpSpLocks/>
                </p:cNvGrpSpPr>
                <p:nvPr/>
              </p:nvGrpSpPr>
              <p:grpSpPr bwMode="auto">
                <a:xfrm>
                  <a:off x="1330325" y="3981449"/>
                  <a:ext cx="298450" cy="1295401"/>
                  <a:chOff x="1330325" y="3981449"/>
                  <a:chExt cx="298450" cy="1295401"/>
                </a:xfrm>
              </p:grpSpPr>
              <p:sp>
                <p:nvSpPr>
                  <p:cNvPr id="7191" name="Line 29"/>
                  <p:cNvSpPr>
                    <a:spLocks noChangeShapeType="1"/>
                  </p:cNvSpPr>
                  <p:nvPr/>
                </p:nvSpPr>
                <p:spPr bwMode="auto">
                  <a:xfrm flipV="1">
                    <a:off x="1457325" y="3981449"/>
                    <a:ext cx="142875" cy="316041"/>
                  </a:xfrm>
                  <a:custGeom>
                    <a:avLst/>
                    <a:gdLst>
                      <a:gd name="T0" fmla="*/ 0 w 142875"/>
                      <a:gd name="T1" fmla="*/ 0 h 316041"/>
                      <a:gd name="T2" fmla="*/ 0 w 142875"/>
                      <a:gd name="T3" fmla="*/ 211265 h 316041"/>
                      <a:gd name="T4" fmla="*/ 142875 w 142875"/>
                      <a:gd name="T5" fmla="*/ 316041 h 316041"/>
                      <a:gd name="T6" fmla="*/ 0 60000 65536"/>
                      <a:gd name="T7" fmla="*/ 0 60000 65536"/>
                      <a:gd name="T8" fmla="*/ 0 60000 65536"/>
                    </a:gdLst>
                    <a:ahLst/>
                    <a:cxnLst>
                      <a:cxn ang="T6">
                        <a:pos x="T0" y="T1"/>
                      </a:cxn>
                      <a:cxn ang="T7">
                        <a:pos x="T2" y="T3"/>
                      </a:cxn>
                      <a:cxn ang="T8">
                        <a:pos x="T4" y="T5"/>
                      </a:cxn>
                    </a:cxnLst>
                    <a:rect l="0" t="0" r="r" b="b"/>
                    <a:pathLst>
                      <a:path w="142875" h="316041">
                        <a:moveTo>
                          <a:pt x="0" y="0"/>
                        </a:moveTo>
                        <a:lnTo>
                          <a:pt x="0" y="211265"/>
                        </a:lnTo>
                        <a:lnTo>
                          <a:pt x="142875" y="316041"/>
                        </a:lnTo>
                      </a:path>
                    </a:pathLst>
                  </a:custGeom>
                  <a:noFill/>
                  <a:ln w="50800">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Rectangle 23"/>
                  <p:cNvSpPr>
                    <a:spLocks noChangeArrowheads="1"/>
                  </p:cNvSpPr>
                  <p:nvPr/>
                </p:nvSpPr>
                <p:spPr bwMode="auto">
                  <a:xfrm>
                    <a:off x="1330325" y="4318800"/>
                    <a:ext cx="292100" cy="53732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SzPct val="80000"/>
                      <a:buBlip>
                        <a:blip r:embed="rId3"/>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0"/>
                      </a:spcBef>
                      <a:buSzTx/>
                      <a:buFontTx/>
                      <a:buNone/>
                    </a:pPr>
                    <a:endParaRPr lang="en-US" altLang="en-US" sz="1800">
                      <a:solidFill>
                        <a:schemeClr val="tx1"/>
                      </a:solidFill>
                    </a:endParaRPr>
                  </a:p>
                </p:txBody>
              </p:sp>
              <p:sp>
                <p:nvSpPr>
                  <p:cNvPr id="7193" name="Line 34"/>
                  <p:cNvSpPr>
                    <a:spLocks noChangeShapeType="1"/>
                  </p:cNvSpPr>
                  <p:nvPr/>
                </p:nvSpPr>
                <p:spPr bwMode="auto">
                  <a:xfrm>
                    <a:off x="1343025" y="4445306"/>
                    <a:ext cx="276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34"/>
                  <p:cNvSpPr>
                    <a:spLocks noChangeShapeType="1"/>
                  </p:cNvSpPr>
                  <p:nvPr/>
                </p:nvSpPr>
                <p:spPr bwMode="auto">
                  <a:xfrm>
                    <a:off x="1333500" y="4712006"/>
                    <a:ext cx="2952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9"/>
                  <p:cNvSpPr>
                    <a:spLocks noChangeShapeType="1"/>
                  </p:cNvSpPr>
                  <p:nvPr/>
                </p:nvSpPr>
                <p:spPr bwMode="auto">
                  <a:xfrm flipV="1">
                    <a:off x="1466850" y="4860558"/>
                    <a:ext cx="0" cy="41629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7174" name="TextBox 179"/>
          <p:cNvSpPr txBox="1">
            <a:spLocks noChangeArrowheads="1"/>
          </p:cNvSpPr>
          <p:nvPr/>
        </p:nvSpPr>
        <p:spPr bwMode="auto">
          <a:xfrm rot="-1964268">
            <a:off x="7011988" y="104771"/>
            <a:ext cx="7508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Times New Roman" pitchFamily="18" charset="0"/>
              </a:defRPr>
            </a:lvl1pPr>
            <a:lvl2pPr marL="742950" indent="-285750" eaLnBrk="0" hangingPunct="0">
              <a:defRPr b="1">
                <a:solidFill>
                  <a:schemeClr val="tx1"/>
                </a:solidFill>
                <a:latin typeface="Arial" charset="0"/>
                <a:cs typeface="Times New Roman" pitchFamily="18" charset="0"/>
              </a:defRPr>
            </a:lvl2pPr>
            <a:lvl3pPr marL="1143000" indent="-228600" eaLnBrk="0" hangingPunct="0">
              <a:defRPr b="1">
                <a:solidFill>
                  <a:schemeClr val="tx1"/>
                </a:solidFill>
                <a:latin typeface="Arial" charset="0"/>
                <a:cs typeface="Times New Roman" pitchFamily="18" charset="0"/>
              </a:defRPr>
            </a:lvl3pPr>
            <a:lvl4pPr marL="1600200" indent="-228600" eaLnBrk="0" hangingPunct="0">
              <a:defRPr b="1">
                <a:solidFill>
                  <a:schemeClr val="tx1"/>
                </a:solidFill>
                <a:latin typeface="Arial" charset="0"/>
                <a:cs typeface="Times New Roman" pitchFamily="18" charset="0"/>
              </a:defRPr>
            </a:lvl4pPr>
            <a:lvl5pPr marL="2057400" indent="-228600" eaLnBrk="0" hangingPunct="0">
              <a:defRPr b="1">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b="1">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b="1">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b="1">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b="1">
                <a:solidFill>
                  <a:schemeClr val="tx1"/>
                </a:solidFill>
                <a:latin typeface="Arial" charset="0"/>
                <a:cs typeface="Times New Roman" pitchFamily="18" charset="0"/>
              </a:defRPr>
            </a:lvl9pPr>
          </a:lstStyle>
          <a:p>
            <a:pPr eaLnBrk="1" hangingPunct="1"/>
            <a:r>
              <a:rPr lang="en-US" altLang="en-US" sz="1200" dirty="0"/>
              <a:t>Service</a:t>
            </a:r>
          </a:p>
        </p:txBody>
      </p:sp>
      <p:sp>
        <p:nvSpPr>
          <p:cNvPr id="138" name="Rectangle 137"/>
          <p:cNvSpPr/>
          <p:nvPr/>
        </p:nvSpPr>
        <p:spPr>
          <a:xfrm>
            <a:off x="2646862" y="4730532"/>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1" name="Rectangle 140"/>
          <p:cNvSpPr/>
          <p:nvPr/>
        </p:nvSpPr>
        <p:spPr>
          <a:xfrm>
            <a:off x="4851347" y="4730532"/>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2" name="Rectangle 141"/>
          <p:cNvSpPr/>
          <p:nvPr/>
        </p:nvSpPr>
        <p:spPr>
          <a:xfrm>
            <a:off x="3734928" y="4730532"/>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3" name="Rectangle 142"/>
          <p:cNvSpPr/>
          <p:nvPr/>
        </p:nvSpPr>
        <p:spPr>
          <a:xfrm>
            <a:off x="5634611" y="295489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4" name="Rectangle 143"/>
          <p:cNvSpPr/>
          <p:nvPr/>
        </p:nvSpPr>
        <p:spPr>
          <a:xfrm>
            <a:off x="6463951" y="295489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5" name="Rectangle 144"/>
          <p:cNvSpPr/>
          <p:nvPr/>
        </p:nvSpPr>
        <p:spPr>
          <a:xfrm>
            <a:off x="7293290" y="295489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6" name="Rectangle 145"/>
          <p:cNvSpPr/>
          <p:nvPr/>
        </p:nvSpPr>
        <p:spPr>
          <a:xfrm>
            <a:off x="8154527" y="295489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47" name="Rectangle 146"/>
          <p:cNvSpPr/>
          <p:nvPr/>
        </p:nvSpPr>
        <p:spPr>
          <a:xfrm>
            <a:off x="7559104" y="1083565"/>
            <a:ext cx="578348" cy="923330"/>
          </a:xfrm>
          <a:prstGeom prst="rect">
            <a:avLst/>
          </a:prstGeom>
          <a:noFill/>
          <a:ln>
            <a:noFill/>
          </a:ln>
        </p:spPr>
        <p:txBody>
          <a:bodyPr>
            <a:spAutoFit/>
          </a:bodyPr>
          <a:lstStyle/>
          <a:p>
            <a:pPr>
              <a:defRPr/>
            </a:pPr>
            <a:r>
              <a:rPr lang="en-US" sz="5400" b="0" dirty="0" smtClean="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sym typeface="Wingdings"/>
              </a:rPr>
              <a:t></a:t>
            </a:r>
            <a:endParaRPr lang="en-US" sz="5400" b="0" dirty="0">
              <a:ln w="12700">
                <a:noFill/>
                <a:prstDash val="solid"/>
              </a:ln>
              <a:solidFill>
                <a:srgbClr val="00B050"/>
              </a:solidFill>
              <a:effectLst>
                <a:outerShdw blurRad="41275" dist="20320" dir="1800000" algn="tl" rotWithShape="0">
                  <a:srgbClr val="000000">
                    <a:alpha val="40000"/>
                  </a:srgbClr>
                </a:outerShdw>
              </a:effectLst>
              <a:latin typeface="Wingdings" panose="05000000000000000000" pitchFamily="2" charset="2"/>
            </a:endParaRPr>
          </a:p>
        </p:txBody>
      </p:sp>
      <p:sp>
        <p:nvSpPr>
          <p:cNvPr id="125" name="Explosion 1 124"/>
          <p:cNvSpPr/>
          <p:nvPr/>
        </p:nvSpPr>
        <p:spPr>
          <a:xfrm>
            <a:off x="1060449" y="5833320"/>
            <a:ext cx="692151" cy="634155"/>
          </a:xfrm>
          <a:prstGeom prst="irregularSeal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131" name="Rectangle 38"/>
          <p:cNvSpPr>
            <a:spLocks noGrp="1" noChangeArrowheads="1"/>
          </p:cNvSpPr>
          <p:nvPr>
            <p:ph type="title"/>
          </p:nvPr>
        </p:nvSpPr>
        <p:spPr>
          <a:noFill/>
        </p:spPr>
        <p:txBody>
          <a:bodyPr/>
          <a:lstStyle/>
          <a:p>
            <a:r>
              <a:rPr lang="en-US" altLang="en-US" dirty="0"/>
              <a:t>What is Selective Coordination</a:t>
            </a:r>
            <a:r>
              <a:rPr lang="en-US" altLang="en-US" dirty="0" smtClean="0"/>
              <a:t>?</a:t>
            </a:r>
            <a:endParaRPr lang="fr-FR" altLang="en-US" dirty="0" smtClean="0"/>
          </a:p>
        </p:txBody>
      </p:sp>
      <p:sp>
        <p:nvSpPr>
          <p:cNvPr id="126" name="Rectangle 3"/>
          <p:cNvSpPr>
            <a:spLocks noGrp="1" noChangeArrowheads="1"/>
          </p:cNvSpPr>
          <p:nvPr>
            <p:ph idx="1"/>
          </p:nvPr>
        </p:nvSpPr>
        <p:spPr/>
        <p:txBody>
          <a:bodyPr/>
          <a:lstStyle/>
          <a:p>
            <a:pPr eaLnBrk="1" hangingPunct="1"/>
            <a:r>
              <a:rPr lang="en-US" altLang="en-US" dirty="0" smtClean="0"/>
              <a:t>Selective Coordination</a:t>
            </a:r>
          </a:p>
        </p:txBody>
      </p:sp>
    </p:spTree>
    <p:extLst>
      <p:ext uri="{BB962C8B-B14F-4D97-AF65-F5344CB8AC3E}">
        <p14:creationId xmlns:p14="http://schemas.microsoft.com/office/powerpoint/2010/main" val="3651641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24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48"/>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253"/>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254"/>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255"/>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25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500" fill="hold"/>
                                        <p:tgtEl>
                                          <p:spTgt spid="125"/>
                                        </p:tgtEl>
                                        <p:attrNameLst>
                                          <p:attrName>ppt_w</p:attrName>
                                        </p:attrNameLst>
                                      </p:cBhvr>
                                      <p:tavLst>
                                        <p:tav tm="0">
                                          <p:val>
                                            <p:fltVal val="0"/>
                                          </p:val>
                                        </p:tav>
                                        <p:tav tm="100000">
                                          <p:val>
                                            <p:strVal val="#ppt_w"/>
                                          </p:val>
                                        </p:tav>
                                      </p:tavLst>
                                    </p:anim>
                                    <p:anim calcmode="lin" valueType="num">
                                      <p:cBhvr>
                                        <p:cTn id="24" dur="500" fill="hold"/>
                                        <p:tgtEl>
                                          <p:spTgt spid="125"/>
                                        </p:tgtEl>
                                        <p:attrNameLst>
                                          <p:attrName>ppt_h</p:attrName>
                                        </p:attrNameLst>
                                      </p:cBhvr>
                                      <p:tavLst>
                                        <p:tav tm="0">
                                          <p:val>
                                            <p:fltVal val="0"/>
                                          </p:val>
                                        </p:tav>
                                        <p:tav tm="100000">
                                          <p:val>
                                            <p:strVal val="#ppt_h"/>
                                          </p:val>
                                        </p:tav>
                                      </p:tavLst>
                                    </p:anim>
                                    <p:animEffect transition="in" filter="fade">
                                      <p:cBhvr>
                                        <p:cTn id="25" dur="500"/>
                                        <p:tgtEl>
                                          <p:spTgt spid="12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wipe(up)">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176"/>
                                        </p:tgtEl>
                                        <p:attrNameLst>
                                          <p:attrName>style.visibility</p:attrName>
                                        </p:attrNameLst>
                                      </p:cBhvr>
                                      <p:to>
                                        <p:strVal val="visible"/>
                                      </p:to>
                                    </p:set>
                                    <p:animEffect transition="in" filter="wipe(down)">
                                      <p:cBhvr>
                                        <p:cTn id="33" dur="500"/>
                                        <p:tgtEl>
                                          <p:spTgt spid="717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38"/>
                                        </p:tgtEl>
                                        <p:attrNameLst>
                                          <p:attrName>style.visibility</p:attrName>
                                        </p:attrNameLst>
                                      </p:cBhvr>
                                      <p:to>
                                        <p:strVal val="visible"/>
                                      </p:to>
                                    </p:set>
                                    <p:anim calcmode="lin" valueType="num">
                                      <p:cBhvr>
                                        <p:cTn id="38" dur="500" fill="hold"/>
                                        <p:tgtEl>
                                          <p:spTgt spid="138"/>
                                        </p:tgtEl>
                                        <p:attrNameLst>
                                          <p:attrName>ppt_w</p:attrName>
                                        </p:attrNameLst>
                                      </p:cBhvr>
                                      <p:tavLst>
                                        <p:tav tm="0">
                                          <p:val>
                                            <p:fltVal val="0"/>
                                          </p:val>
                                        </p:tav>
                                        <p:tav tm="100000">
                                          <p:val>
                                            <p:strVal val="#ppt_w"/>
                                          </p:val>
                                        </p:tav>
                                      </p:tavLst>
                                    </p:anim>
                                    <p:anim calcmode="lin" valueType="num">
                                      <p:cBhvr>
                                        <p:cTn id="39" dur="500" fill="hold"/>
                                        <p:tgtEl>
                                          <p:spTgt spid="138"/>
                                        </p:tgtEl>
                                        <p:attrNameLst>
                                          <p:attrName>ppt_h</p:attrName>
                                        </p:attrNameLst>
                                      </p:cBhvr>
                                      <p:tavLst>
                                        <p:tav tm="0">
                                          <p:val>
                                            <p:fltVal val="0"/>
                                          </p:val>
                                        </p:tav>
                                        <p:tav tm="100000">
                                          <p:val>
                                            <p:strVal val="#ppt_h"/>
                                          </p:val>
                                        </p:tav>
                                      </p:tavLst>
                                    </p:anim>
                                    <p:animEffect transition="in" filter="fade">
                                      <p:cBhvr>
                                        <p:cTn id="40" dur="500"/>
                                        <p:tgtEl>
                                          <p:spTgt spid="138"/>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142"/>
                                        </p:tgtEl>
                                        <p:attrNameLst>
                                          <p:attrName>style.visibility</p:attrName>
                                        </p:attrNameLst>
                                      </p:cBhvr>
                                      <p:to>
                                        <p:strVal val="visible"/>
                                      </p:to>
                                    </p:set>
                                    <p:anim calcmode="lin" valueType="num">
                                      <p:cBhvr>
                                        <p:cTn id="44" dur="500" fill="hold"/>
                                        <p:tgtEl>
                                          <p:spTgt spid="142"/>
                                        </p:tgtEl>
                                        <p:attrNameLst>
                                          <p:attrName>ppt_w</p:attrName>
                                        </p:attrNameLst>
                                      </p:cBhvr>
                                      <p:tavLst>
                                        <p:tav tm="0">
                                          <p:val>
                                            <p:fltVal val="0"/>
                                          </p:val>
                                        </p:tav>
                                        <p:tav tm="100000">
                                          <p:val>
                                            <p:strVal val="#ppt_w"/>
                                          </p:val>
                                        </p:tav>
                                      </p:tavLst>
                                    </p:anim>
                                    <p:anim calcmode="lin" valueType="num">
                                      <p:cBhvr>
                                        <p:cTn id="45" dur="500" fill="hold"/>
                                        <p:tgtEl>
                                          <p:spTgt spid="142"/>
                                        </p:tgtEl>
                                        <p:attrNameLst>
                                          <p:attrName>ppt_h</p:attrName>
                                        </p:attrNameLst>
                                      </p:cBhvr>
                                      <p:tavLst>
                                        <p:tav tm="0">
                                          <p:val>
                                            <p:fltVal val="0"/>
                                          </p:val>
                                        </p:tav>
                                        <p:tav tm="100000">
                                          <p:val>
                                            <p:strVal val="#ppt_h"/>
                                          </p:val>
                                        </p:tav>
                                      </p:tavLst>
                                    </p:anim>
                                    <p:animEffect transition="in" filter="fade">
                                      <p:cBhvr>
                                        <p:cTn id="46" dur="500"/>
                                        <p:tgtEl>
                                          <p:spTgt spid="142"/>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141"/>
                                        </p:tgtEl>
                                        <p:attrNameLst>
                                          <p:attrName>style.visibility</p:attrName>
                                        </p:attrNameLst>
                                      </p:cBhvr>
                                      <p:to>
                                        <p:strVal val="visible"/>
                                      </p:to>
                                    </p:set>
                                    <p:anim calcmode="lin" valueType="num">
                                      <p:cBhvr>
                                        <p:cTn id="50" dur="500" fill="hold"/>
                                        <p:tgtEl>
                                          <p:spTgt spid="141"/>
                                        </p:tgtEl>
                                        <p:attrNameLst>
                                          <p:attrName>ppt_w</p:attrName>
                                        </p:attrNameLst>
                                      </p:cBhvr>
                                      <p:tavLst>
                                        <p:tav tm="0">
                                          <p:val>
                                            <p:fltVal val="0"/>
                                          </p:val>
                                        </p:tav>
                                        <p:tav tm="100000">
                                          <p:val>
                                            <p:strVal val="#ppt_w"/>
                                          </p:val>
                                        </p:tav>
                                      </p:tavLst>
                                    </p:anim>
                                    <p:anim calcmode="lin" valueType="num">
                                      <p:cBhvr>
                                        <p:cTn id="51" dur="500" fill="hold"/>
                                        <p:tgtEl>
                                          <p:spTgt spid="141"/>
                                        </p:tgtEl>
                                        <p:attrNameLst>
                                          <p:attrName>ppt_h</p:attrName>
                                        </p:attrNameLst>
                                      </p:cBhvr>
                                      <p:tavLst>
                                        <p:tav tm="0">
                                          <p:val>
                                            <p:fltVal val="0"/>
                                          </p:val>
                                        </p:tav>
                                        <p:tav tm="100000">
                                          <p:val>
                                            <p:strVal val="#ppt_h"/>
                                          </p:val>
                                        </p:tav>
                                      </p:tavLst>
                                    </p:anim>
                                    <p:animEffect transition="in" filter="fade">
                                      <p:cBhvr>
                                        <p:cTn id="52" dur="500"/>
                                        <p:tgtEl>
                                          <p:spTgt spid="141"/>
                                        </p:tgtEl>
                                      </p:cBhvr>
                                    </p:animEffect>
                                  </p:childTnLst>
                                </p:cTn>
                              </p:par>
                            </p:childTnLst>
                          </p:cTn>
                        </p:par>
                        <p:par>
                          <p:cTn id="53" fill="hold">
                            <p:stCondLst>
                              <p:cond delay="1500"/>
                            </p:stCondLst>
                            <p:childTnLst>
                              <p:par>
                                <p:cTn id="54" presetID="53" presetClass="entr" presetSubtype="16" fill="hold" nodeType="after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500" fill="hold"/>
                                        <p:tgtEl>
                                          <p:spTgt spid="143"/>
                                        </p:tgtEl>
                                        <p:attrNameLst>
                                          <p:attrName>ppt_w</p:attrName>
                                        </p:attrNameLst>
                                      </p:cBhvr>
                                      <p:tavLst>
                                        <p:tav tm="0">
                                          <p:val>
                                            <p:fltVal val="0"/>
                                          </p:val>
                                        </p:tav>
                                        <p:tav tm="100000">
                                          <p:val>
                                            <p:strVal val="#ppt_w"/>
                                          </p:val>
                                        </p:tav>
                                      </p:tavLst>
                                    </p:anim>
                                    <p:anim calcmode="lin" valueType="num">
                                      <p:cBhvr>
                                        <p:cTn id="57" dur="500" fill="hold"/>
                                        <p:tgtEl>
                                          <p:spTgt spid="143"/>
                                        </p:tgtEl>
                                        <p:attrNameLst>
                                          <p:attrName>ppt_h</p:attrName>
                                        </p:attrNameLst>
                                      </p:cBhvr>
                                      <p:tavLst>
                                        <p:tav tm="0">
                                          <p:val>
                                            <p:fltVal val="0"/>
                                          </p:val>
                                        </p:tav>
                                        <p:tav tm="100000">
                                          <p:val>
                                            <p:strVal val="#ppt_h"/>
                                          </p:val>
                                        </p:tav>
                                      </p:tavLst>
                                    </p:anim>
                                    <p:animEffect transition="in" filter="fade">
                                      <p:cBhvr>
                                        <p:cTn id="58" dur="500"/>
                                        <p:tgtEl>
                                          <p:spTgt spid="143"/>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p:cTn id="62" dur="500" fill="hold"/>
                                        <p:tgtEl>
                                          <p:spTgt spid="144"/>
                                        </p:tgtEl>
                                        <p:attrNameLst>
                                          <p:attrName>ppt_w</p:attrName>
                                        </p:attrNameLst>
                                      </p:cBhvr>
                                      <p:tavLst>
                                        <p:tav tm="0">
                                          <p:val>
                                            <p:fltVal val="0"/>
                                          </p:val>
                                        </p:tav>
                                        <p:tav tm="100000">
                                          <p:val>
                                            <p:strVal val="#ppt_w"/>
                                          </p:val>
                                        </p:tav>
                                      </p:tavLst>
                                    </p:anim>
                                    <p:anim calcmode="lin" valueType="num">
                                      <p:cBhvr>
                                        <p:cTn id="63" dur="500" fill="hold"/>
                                        <p:tgtEl>
                                          <p:spTgt spid="144"/>
                                        </p:tgtEl>
                                        <p:attrNameLst>
                                          <p:attrName>ppt_h</p:attrName>
                                        </p:attrNameLst>
                                      </p:cBhvr>
                                      <p:tavLst>
                                        <p:tav tm="0">
                                          <p:val>
                                            <p:fltVal val="0"/>
                                          </p:val>
                                        </p:tav>
                                        <p:tav tm="100000">
                                          <p:val>
                                            <p:strVal val="#ppt_h"/>
                                          </p:val>
                                        </p:tav>
                                      </p:tavLst>
                                    </p:anim>
                                    <p:animEffect transition="in" filter="fade">
                                      <p:cBhvr>
                                        <p:cTn id="64" dur="500"/>
                                        <p:tgtEl>
                                          <p:spTgt spid="144"/>
                                        </p:tgtEl>
                                      </p:cBhvr>
                                    </p:animEffect>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145"/>
                                        </p:tgtEl>
                                        <p:attrNameLst>
                                          <p:attrName>style.visibility</p:attrName>
                                        </p:attrNameLst>
                                      </p:cBhvr>
                                      <p:to>
                                        <p:strVal val="visible"/>
                                      </p:to>
                                    </p:set>
                                    <p:anim calcmode="lin" valueType="num">
                                      <p:cBhvr>
                                        <p:cTn id="68" dur="500" fill="hold"/>
                                        <p:tgtEl>
                                          <p:spTgt spid="145"/>
                                        </p:tgtEl>
                                        <p:attrNameLst>
                                          <p:attrName>ppt_w</p:attrName>
                                        </p:attrNameLst>
                                      </p:cBhvr>
                                      <p:tavLst>
                                        <p:tav tm="0">
                                          <p:val>
                                            <p:fltVal val="0"/>
                                          </p:val>
                                        </p:tav>
                                        <p:tav tm="100000">
                                          <p:val>
                                            <p:strVal val="#ppt_w"/>
                                          </p:val>
                                        </p:tav>
                                      </p:tavLst>
                                    </p:anim>
                                    <p:anim calcmode="lin" valueType="num">
                                      <p:cBhvr>
                                        <p:cTn id="69" dur="500" fill="hold"/>
                                        <p:tgtEl>
                                          <p:spTgt spid="145"/>
                                        </p:tgtEl>
                                        <p:attrNameLst>
                                          <p:attrName>ppt_h</p:attrName>
                                        </p:attrNameLst>
                                      </p:cBhvr>
                                      <p:tavLst>
                                        <p:tav tm="0">
                                          <p:val>
                                            <p:fltVal val="0"/>
                                          </p:val>
                                        </p:tav>
                                        <p:tav tm="100000">
                                          <p:val>
                                            <p:strVal val="#ppt_h"/>
                                          </p:val>
                                        </p:tav>
                                      </p:tavLst>
                                    </p:anim>
                                    <p:animEffect transition="in" filter="fade">
                                      <p:cBhvr>
                                        <p:cTn id="70" dur="500"/>
                                        <p:tgtEl>
                                          <p:spTgt spid="145"/>
                                        </p:tgtEl>
                                      </p:cBhvr>
                                    </p:animEffect>
                                  </p:childTnLst>
                                </p:cTn>
                              </p:par>
                            </p:childTnLst>
                          </p:cTn>
                        </p:par>
                        <p:par>
                          <p:cTn id="71" fill="hold">
                            <p:stCondLst>
                              <p:cond delay="3000"/>
                            </p:stCondLst>
                            <p:childTnLst>
                              <p:par>
                                <p:cTn id="72" presetID="53" presetClass="entr" presetSubtype="16" fill="hold" nodeType="afterEffect">
                                  <p:stCondLst>
                                    <p:cond delay="0"/>
                                  </p:stCondLst>
                                  <p:childTnLst>
                                    <p:set>
                                      <p:cBhvr>
                                        <p:cTn id="73" dur="1" fill="hold">
                                          <p:stCondLst>
                                            <p:cond delay="0"/>
                                          </p:stCondLst>
                                        </p:cTn>
                                        <p:tgtEl>
                                          <p:spTgt spid="146"/>
                                        </p:tgtEl>
                                        <p:attrNameLst>
                                          <p:attrName>style.visibility</p:attrName>
                                        </p:attrNameLst>
                                      </p:cBhvr>
                                      <p:to>
                                        <p:strVal val="visible"/>
                                      </p:to>
                                    </p:set>
                                    <p:anim calcmode="lin" valueType="num">
                                      <p:cBhvr>
                                        <p:cTn id="74" dur="500" fill="hold"/>
                                        <p:tgtEl>
                                          <p:spTgt spid="146"/>
                                        </p:tgtEl>
                                        <p:attrNameLst>
                                          <p:attrName>ppt_w</p:attrName>
                                        </p:attrNameLst>
                                      </p:cBhvr>
                                      <p:tavLst>
                                        <p:tav tm="0">
                                          <p:val>
                                            <p:fltVal val="0"/>
                                          </p:val>
                                        </p:tav>
                                        <p:tav tm="100000">
                                          <p:val>
                                            <p:strVal val="#ppt_w"/>
                                          </p:val>
                                        </p:tav>
                                      </p:tavLst>
                                    </p:anim>
                                    <p:anim calcmode="lin" valueType="num">
                                      <p:cBhvr>
                                        <p:cTn id="75" dur="500" fill="hold"/>
                                        <p:tgtEl>
                                          <p:spTgt spid="146"/>
                                        </p:tgtEl>
                                        <p:attrNameLst>
                                          <p:attrName>ppt_h</p:attrName>
                                        </p:attrNameLst>
                                      </p:cBhvr>
                                      <p:tavLst>
                                        <p:tav tm="0">
                                          <p:val>
                                            <p:fltVal val="0"/>
                                          </p:val>
                                        </p:tav>
                                        <p:tav tm="100000">
                                          <p:val>
                                            <p:strVal val="#ppt_h"/>
                                          </p:val>
                                        </p:tav>
                                      </p:tavLst>
                                    </p:anim>
                                    <p:animEffect transition="in" filter="fade">
                                      <p:cBhvr>
                                        <p:cTn id="76" dur="500"/>
                                        <p:tgtEl>
                                          <p:spTgt spid="146"/>
                                        </p:tgtEl>
                                      </p:cBhvr>
                                    </p:animEffect>
                                  </p:childTnLst>
                                </p:cTn>
                              </p:par>
                            </p:childTnLst>
                          </p:cTn>
                        </p:par>
                        <p:par>
                          <p:cTn id="77" fill="hold">
                            <p:stCondLst>
                              <p:cond delay="3500"/>
                            </p:stCondLst>
                            <p:childTnLst>
                              <p:par>
                                <p:cTn id="78" presetID="53" presetClass="entr" presetSubtype="16" fill="hold" nodeType="afterEffect">
                                  <p:stCondLst>
                                    <p:cond delay="0"/>
                                  </p:stCondLst>
                                  <p:childTnLst>
                                    <p:set>
                                      <p:cBhvr>
                                        <p:cTn id="79" dur="1" fill="hold">
                                          <p:stCondLst>
                                            <p:cond delay="0"/>
                                          </p:stCondLst>
                                        </p:cTn>
                                        <p:tgtEl>
                                          <p:spTgt spid="147"/>
                                        </p:tgtEl>
                                        <p:attrNameLst>
                                          <p:attrName>style.visibility</p:attrName>
                                        </p:attrNameLst>
                                      </p:cBhvr>
                                      <p:to>
                                        <p:strVal val="visible"/>
                                      </p:to>
                                    </p:set>
                                    <p:anim calcmode="lin" valueType="num">
                                      <p:cBhvr>
                                        <p:cTn id="80" dur="500" fill="hold"/>
                                        <p:tgtEl>
                                          <p:spTgt spid="147"/>
                                        </p:tgtEl>
                                        <p:attrNameLst>
                                          <p:attrName>ppt_w</p:attrName>
                                        </p:attrNameLst>
                                      </p:cBhvr>
                                      <p:tavLst>
                                        <p:tav tm="0">
                                          <p:val>
                                            <p:fltVal val="0"/>
                                          </p:val>
                                        </p:tav>
                                        <p:tav tm="100000">
                                          <p:val>
                                            <p:strVal val="#ppt_w"/>
                                          </p:val>
                                        </p:tav>
                                      </p:tavLst>
                                    </p:anim>
                                    <p:anim calcmode="lin" valueType="num">
                                      <p:cBhvr>
                                        <p:cTn id="81" dur="500" fill="hold"/>
                                        <p:tgtEl>
                                          <p:spTgt spid="147"/>
                                        </p:tgtEl>
                                        <p:attrNameLst>
                                          <p:attrName>ppt_h</p:attrName>
                                        </p:attrNameLst>
                                      </p:cBhvr>
                                      <p:tavLst>
                                        <p:tav tm="0">
                                          <p:val>
                                            <p:fltVal val="0"/>
                                          </p:val>
                                        </p:tav>
                                        <p:tav tm="100000">
                                          <p:val>
                                            <p:strVal val="#ppt_h"/>
                                          </p:val>
                                        </p:tav>
                                      </p:tavLst>
                                    </p:anim>
                                    <p:animEffect transition="in" filter="fade">
                                      <p:cBhvr>
                                        <p:cTn id="82" dur="500"/>
                                        <p:tgtEl>
                                          <p:spTgt spid="14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6">
                                            <p:txEl>
                                              <p:pRg st="0" end="0"/>
                                            </p:txEl>
                                          </p:spTgt>
                                        </p:tgtEl>
                                        <p:attrNameLst>
                                          <p:attrName>style.visibility</p:attrName>
                                        </p:attrNameLst>
                                      </p:cBhvr>
                                      <p:to>
                                        <p:strVal val="visible"/>
                                      </p:to>
                                    </p:set>
                                    <p:animEffect transition="in" filter="wipe(left)">
                                      <p:cBhvr>
                                        <p:cTn id="87" dur="500"/>
                                        <p:tgtEl>
                                          <p:spTgt spid="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47" grpId="0"/>
      <p:bldP spid="135" grpId="0"/>
      <p:bldP spid="254" grpId="0"/>
      <p:bldP spid="255" grpId="0"/>
      <p:bldP spid="256" grpId="0"/>
      <p:bldP spid="253" grpId="0"/>
      <p:bldP spid="127" grpId="0" animBg="1"/>
      <p:bldP spid="7176" grpId="0" animBg="1"/>
      <p:bldP spid="125" grpId="0" animBg="1"/>
      <p:bldP spid="1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8"/>
          <p:cNvSpPr>
            <a:spLocks noGrp="1" noChangeArrowheads="1"/>
          </p:cNvSpPr>
          <p:nvPr>
            <p:ph type="title"/>
          </p:nvPr>
        </p:nvSpPr>
        <p:spPr>
          <a:noFill/>
        </p:spPr>
        <p:txBody>
          <a:bodyPr/>
          <a:lstStyle/>
          <a:p>
            <a:r>
              <a:rPr lang="en-US" altLang="en-US" dirty="0"/>
              <a:t>Why is it needed?</a:t>
            </a:r>
          </a:p>
        </p:txBody>
      </p:sp>
      <p:sp>
        <p:nvSpPr>
          <p:cNvPr id="8195" name="Rectangle 3"/>
          <p:cNvSpPr>
            <a:spLocks noGrp="1" noChangeArrowheads="1"/>
          </p:cNvSpPr>
          <p:nvPr>
            <p:ph idx="1"/>
          </p:nvPr>
        </p:nvSpPr>
        <p:spPr/>
        <p:txBody>
          <a:bodyPr/>
          <a:lstStyle/>
          <a:p>
            <a:pPr eaLnBrk="1" hangingPunct="1"/>
            <a:r>
              <a:rPr lang="en-US" altLang="en-US" dirty="0" smtClean="0"/>
              <a:t>Good Engineering Practice</a:t>
            </a:r>
          </a:p>
          <a:p>
            <a:pPr lvl="1" eaLnBrk="1" hangingPunct="1"/>
            <a:r>
              <a:rPr lang="en-US" altLang="en-US" dirty="0" smtClean="0"/>
              <a:t>Reduce the blackouts to critical operations</a:t>
            </a:r>
          </a:p>
          <a:p>
            <a:pPr lvl="1" eaLnBrk="1" hangingPunct="1"/>
            <a:r>
              <a:rPr lang="en-US" altLang="en-US" dirty="0" smtClean="0"/>
              <a:t>Reduce cost of maintenance </a:t>
            </a:r>
          </a:p>
          <a:p>
            <a:pPr eaLnBrk="1" hangingPunct="1"/>
            <a:endParaRPr lang="en-US" altLang="en-US" dirty="0" smtClean="0"/>
          </a:p>
          <a:p>
            <a:pPr eaLnBrk="1" hangingPunct="1"/>
            <a:r>
              <a:rPr lang="en-US" altLang="en-US" dirty="0" smtClean="0"/>
              <a:t>Important power applications require it per the National Electrical Code (NEC)</a:t>
            </a:r>
          </a:p>
          <a:p>
            <a:pPr lvl="1" eaLnBrk="1" hangingPunct="1"/>
            <a:r>
              <a:rPr lang="en-US" altLang="en-US" dirty="0" smtClean="0"/>
              <a:t>517.26  Health Care</a:t>
            </a:r>
          </a:p>
          <a:p>
            <a:pPr lvl="1" eaLnBrk="1" hangingPunct="1"/>
            <a:r>
              <a:rPr lang="en-US" altLang="en-US" dirty="0" smtClean="0"/>
              <a:t>620.62  Elevators</a:t>
            </a:r>
          </a:p>
          <a:p>
            <a:pPr lvl="1" eaLnBrk="1" hangingPunct="1"/>
            <a:r>
              <a:rPr lang="en-US" altLang="en-US" dirty="0" smtClean="0"/>
              <a:t>645.27  </a:t>
            </a:r>
            <a:r>
              <a:rPr lang="en-US" altLang="en-US" dirty="0"/>
              <a:t>Critical </a:t>
            </a:r>
            <a:r>
              <a:rPr lang="en-US" altLang="en-US" dirty="0" smtClean="0"/>
              <a:t>Operations Data Sys</a:t>
            </a:r>
          </a:p>
          <a:p>
            <a:pPr lvl="1" eaLnBrk="1" hangingPunct="1"/>
            <a:r>
              <a:rPr lang="en-US" altLang="en-US" dirty="0" smtClean="0"/>
              <a:t>695.3(C)(3)  Campus Fire Pumps</a:t>
            </a:r>
          </a:p>
          <a:p>
            <a:pPr lvl="1" eaLnBrk="1" hangingPunct="1"/>
            <a:r>
              <a:rPr lang="en-US" altLang="en-US" dirty="0" smtClean="0"/>
              <a:t>700.28  Emergency Systems</a:t>
            </a:r>
          </a:p>
          <a:p>
            <a:pPr lvl="1" eaLnBrk="1" hangingPunct="1"/>
            <a:r>
              <a:rPr lang="en-US" altLang="en-US" dirty="0" smtClean="0"/>
              <a:t>701.27  Legally Required Stand by Sys</a:t>
            </a:r>
          </a:p>
          <a:p>
            <a:pPr lvl="1" eaLnBrk="1" hangingPunct="1"/>
            <a:r>
              <a:rPr lang="en-US" altLang="en-US" dirty="0" smtClean="0"/>
              <a:t>708.54  </a:t>
            </a:r>
            <a:r>
              <a:rPr lang="en-US" altLang="en-US" dirty="0"/>
              <a:t>Critical </a:t>
            </a:r>
            <a:r>
              <a:rPr lang="en-US" altLang="en-US" dirty="0" smtClean="0"/>
              <a:t>Operations Power Sys</a:t>
            </a:r>
            <a:endParaRPr lang="en-US" altLang="en-US" dirty="0"/>
          </a:p>
          <a:p>
            <a:pPr lvl="1" eaLnBrk="1" hangingPunct="1"/>
            <a:endParaRPr lang="en-US" altLang="en-US" dirty="0" smtClean="0"/>
          </a:p>
        </p:txBody>
      </p:sp>
      <p:sp>
        <p:nvSpPr>
          <p:cNvPr id="6" name="Rectangle 38"/>
          <p:cNvSpPr txBox="1">
            <a:spLocks noChangeArrowheads="1"/>
          </p:cNvSpPr>
          <p:nvPr/>
        </p:nvSpPr>
        <p:spPr bwMode="auto">
          <a:xfrm>
            <a:off x="-2279650" y="3581399"/>
            <a:ext cx="7772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defRPr/>
            </a:pPr>
            <a:endParaRPr lang="fr-FR" altLang="en-US" kern="0"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927" b="6051"/>
          <a:stretch/>
        </p:blipFill>
        <p:spPr>
          <a:xfrm>
            <a:off x="6904868" y="3581399"/>
            <a:ext cx="1991482" cy="2495551"/>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8"/>
          <p:cNvSpPr>
            <a:spLocks noGrp="1" noChangeArrowheads="1"/>
          </p:cNvSpPr>
          <p:nvPr>
            <p:ph type="title"/>
          </p:nvPr>
        </p:nvSpPr>
        <p:spPr>
          <a:noFill/>
        </p:spPr>
        <p:txBody>
          <a:bodyPr/>
          <a:lstStyle/>
          <a:p>
            <a:r>
              <a:rPr lang="en-US" altLang="en-US" dirty="0"/>
              <a:t>Introducing MFCP!</a:t>
            </a:r>
          </a:p>
        </p:txBody>
      </p:sp>
      <p:sp>
        <p:nvSpPr>
          <p:cNvPr id="12291" name="Rectangle 5"/>
          <p:cNvSpPr>
            <a:spLocks noGrp="1" noChangeArrowheads="1"/>
          </p:cNvSpPr>
          <p:nvPr>
            <p:ph idx="1"/>
          </p:nvPr>
        </p:nvSpPr>
        <p:spPr>
          <a:xfrm>
            <a:off x="457200" y="1600200"/>
            <a:ext cx="5816009" cy="4525962"/>
          </a:xfrm>
        </p:spPr>
        <p:txBody>
          <a:bodyPr/>
          <a:lstStyle/>
          <a:p>
            <a:pPr eaLnBrk="1" hangingPunct="1">
              <a:buFontTx/>
              <a:buChar char="•"/>
            </a:pPr>
            <a:r>
              <a:rPr lang="en-US" altLang="en-US" dirty="0" smtClean="0"/>
              <a:t>Innovative branch circuit protection</a:t>
            </a:r>
          </a:p>
          <a:p>
            <a:pPr eaLnBrk="1" hangingPunct="1">
              <a:buFontTx/>
              <a:buChar char="•"/>
            </a:pPr>
            <a:r>
              <a:rPr lang="en-US" altLang="en-US" dirty="0" smtClean="0"/>
              <a:t>20, 32, or 42 branch circuits</a:t>
            </a:r>
          </a:p>
          <a:p>
            <a:pPr eaLnBrk="1" hangingPunct="1">
              <a:buFontTx/>
              <a:buChar char="•"/>
            </a:pPr>
            <a:r>
              <a:rPr lang="en-US" altLang="en-US" dirty="0"/>
              <a:t>Only 3 </a:t>
            </a:r>
            <a:r>
              <a:rPr lang="en-US" altLang="en-US" dirty="0" smtClean="0"/>
              <a:t>branch fuses</a:t>
            </a:r>
          </a:p>
          <a:p>
            <a:pPr lvl="1" eaLnBrk="1" hangingPunct="1">
              <a:buFontTx/>
              <a:buChar char="•"/>
            </a:pPr>
            <a:r>
              <a:rPr lang="en-US" altLang="en-US" dirty="0" smtClean="0"/>
              <a:t>ATDR30,  AJT60,  AJT100</a:t>
            </a:r>
          </a:p>
          <a:p>
            <a:pPr lvl="1" eaLnBrk="1" hangingPunct="1">
              <a:buFontTx/>
              <a:buChar char="•"/>
            </a:pPr>
            <a:r>
              <a:rPr lang="en-US" altLang="en-US" dirty="0" smtClean="0"/>
              <a:t>Resettable overload protection</a:t>
            </a:r>
          </a:p>
          <a:p>
            <a:pPr lvl="2" eaLnBrk="1" hangingPunct="1"/>
            <a:r>
              <a:rPr lang="en-US" altLang="en-US" dirty="0" smtClean="0"/>
              <a:t>Circuit Breaker trips on overloads</a:t>
            </a:r>
            <a:endParaRPr lang="en-US" altLang="en-US" dirty="0"/>
          </a:p>
          <a:p>
            <a:pPr eaLnBrk="1" hangingPunct="1">
              <a:buFontTx/>
              <a:buChar char="•"/>
            </a:pPr>
            <a:r>
              <a:rPr lang="en-US" altLang="en-US" dirty="0" smtClean="0"/>
              <a:t>Standard off the shelf Class J and  CC fuses</a:t>
            </a:r>
          </a:p>
          <a:p>
            <a:pPr eaLnBrk="1" hangingPunct="1">
              <a:buFontTx/>
              <a:buChar char="•"/>
            </a:pPr>
            <a:r>
              <a:rPr lang="en-US" altLang="en-US" dirty="0" smtClean="0"/>
              <a:t>Standard 20” wide</a:t>
            </a:r>
            <a:endParaRPr lang="en-US" altLang="en-US" dirty="0"/>
          </a:p>
          <a:p>
            <a:pPr eaLnBrk="1" hangingPunct="1">
              <a:buFontTx/>
              <a:buChar char="•"/>
            </a:pPr>
            <a:endParaRPr lang="en-US" altLang="en-US" dirty="0" smtClean="0"/>
          </a:p>
        </p:txBody>
      </p:sp>
      <p:sp>
        <p:nvSpPr>
          <p:cNvPr id="8" name="Rectangle 38"/>
          <p:cNvSpPr txBox="1">
            <a:spLocks noChangeArrowheads="1"/>
          </p:cNvSpPr>
          <p:nvPr/>
        </p:nvSpPr>
        <p:spPr bwMode="auto">
          <a:xfrm>
            <a:off x="-4282453" y="3346680"/>
            <a:ext cx="7772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defRPr/>
            </a:pPr>
            <a:endParaRPr lang="fr-FR" altLang="en-US" kern="0"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697" r="15052"/>
          <a:stretch/>
        </p:blipFill>
        <p:spPr>
          <a:xfrm>
            <a:off x="6539023" y="1233714"/>
            <a:ext cx="1998922" cy="5271322"/>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8187" b="89691" l="11886" r="87204"/>
                    </a14:imgEffect>
                  </a14:imgLayer>
                </a14:imgProps>
              </a:ext>
              <a:ext uri="{28A0092B-C50C-407E-A947-70E740481C1C}">
                <a14:useLocalDpi xmlns:a14="http://schemas.microsoft.com/office/drawing/2010/main" val="0"/>
              </a:ext>
            </a:extLst>
          </a:blip>
          <a:stretch>
            <a:fillRect/>
          </a:stretch>
        </p:blipFill>
        <p:spPr>
          <a:xfrm>
            <a:off x="1174898" y="324294"/>
            <a:ext cx="6331688" cy="6331688"/>
          </a:xfrm>
          <a:prstGeom prst="rect">
            <a:avLst/>
          </a:prstGeom>
        </p:spPr>
      </p:pic>
      <p:sp>
        <p:nvSpPr>
          <p:cNvPr id="13314" name="Rectangle 2"/>
          <p:cNvSpPr>
            <a:spLocks noGrp="1" noChangeArrowheads="1"/>
          </p:cNvSpPr>
          <p:nvPr>
            <p:ph type="title"/>
          </p:nvPr>
        </p:nvSpPr>
        <p:spPr>
          <a:xfrm>
            <a:off x="5901070" y="3877119"/>
            <a:ext cx="3689498" cy="2077114"/>
          </a:xfrm>
        </p:spPr>
        <p:txBody>
          <a:bodyPr/>
          <a:lstStyle/>
          <a:p>
            <a:pPr eaLnBrk="1" hangingPunct="1"/>
            <a:r>
              <a:rPr lang="en-US" altLang="en-US" sz="1600" u="sng" dirty="0" smtClean="0"/>
              <a:t>Ultra-Safe</a:t>
            </a:r>
            <a:r>
              <a:rPr lang="en-US" altLang="en-US" sz="1600" u="sng" baseline="30000" dirty="0" smtClean="0"/>
              <a:t>®</a:t>
            </a:r>
            <a:r>
              <a:rPr lang="en-US" altLang="en-US" sz="1600" u="sng" dirty="0" smtClean="0"/>
              <a:t> </a:t>
            </a:r>
            <a:r>
              <a:rPr lang="en-US" altLang="en-US" sz="1600" u="sng" dirty="0" err="1" smtClean="0"/>
              <a:t>Fuseholders</a:t>
            </a:r>
            <a:r>
              <a:rPr lang="en-US" altLang="en-US" sz="1600" u="sng" dirty="0" smtClean="0"/>
              <a:t> (SC)</a:t>
            </a:r>
            <a:br>
              <a:rPr lang="en-US" altLang="en-US" sz="1600" u="sng" dirty="0" smtClean="0"/>
            </a:br>
            <a:r>
              <a:rPr lang="en-US" altLang="en-US" sz="1600" u="sng" dirty="0" smtClean="0"/>
              <a:t/>
            </a:r>
            <a:br>
              <a:rPr lang="en-US" altLang="en-US" sz="1600" u="sng" dirty="0" smtClean="0"/>
            </a:br>
            <a:r>
              <a:rPr lang="en-US" altLang="en-US" sz="1600" dirty="0" smtClean="0"/>
              <a:t>15A – 30A   -&gt; ATDR30</a:t>
            </a:r>
            <a:br>
              <a:rPr lang="en-US" altLang="en-US" sz="1600" dirty="0" smtClean="0"/>
            </a:br>
            <a:r>
              <a:rPr lang="en-US" altLang="en-US" sz="1600" dirty="0" smtClean="0"/>
              <a:t>35A </a:t>
            </a:r>
            <a:r>
              <a:rPr lang="en-US" altLang="en-US" sz="1600" dirty="0"/>
              <a:t>– </a:t>
            </a:r>
            <a:r>
              <a:rPr lang="en-US" altLang="en-US" sz="1600" dirty="0" smtClean="0"/>
              <a:t>60A   -&gt; AJT60</a:t>
            </a:r>
            <a:r>
              <a:rPr lang="en-US" altLang="en-US" sz="1600" dirty="0"/>
              <a:t/>
            </a:r>
            <a:br>
              <a:rPr lang="en-US" altLang="en-US" sz="1600" dirty="0"/>
            </a:br>
            <a:r>
              <a:rPr lang="en-US" altLang="en-US" sz="1600" dirty="0" smtClean="0"/>
              <a:t>70A </a:t>
            </a:r>
            <a:r>
              <a:rPr lang="en-US" altLang="en-US" sz="1600" dirty="0"/>
              <a:t>– </a:t>
            </a:r>
            <a:r>
              <a:rPr lang="en-US" altLang="en-US" sz="1600" dirty="0" smtClean="0"/>
              <a:t>100A </a:t>
            </a:r>
            <a:r>
              <a:rPr lang="en-US" altLang="en-US" sz="1600" dirty="0"/>
              <a:t>-&gt; </a:t>
            </a:r>
            <a:r>
              <a:rPr lang="en-US" altLang="en-US" sz="1600" dirty="0" smtClean="0"/>
              <a:t>AJT100</a:t>
            </a:r>
            <a:endParaRPr lang="en-US" altLang="en-US" sz="1600" dirty="0"/>
          </a:p>
        </p:txBody>
      </p:sp>
      <p:sp>
        <p:nvSpPr>
          <p:cNvPr id="13317" name="Line 8"/>
          <p:cNvSpPr>
            <a:spLocks noChangeShapeType="1"/>
          </p:cNvSpPr>
          <p:nvPr/>
        </p:nvSpPr>
        <p:spPr bwMode="auto">
          <a:xfrm flipH="1" flipV="1">
            <a:off x="6337005" y="3019647"/>
            <a:ext cx="1307804" cy="871869"/>
          </a:xfrm>
          <a:prstGeom prst="line">
            <a:avLst/>
          </a:prstGeom>
          <a:noFill/>
          <a:ln w="38100">
            <a:solidFill>
              <a:srgbClr val="E84E0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10"/>
          <p:cNvSpPr>
            <a:spLocks noChangeShapeType="1"/>
          </p:cNvSpPr>
          <p:nvPr/>
        </p:nvSpPr>
        <p:spPr bwMode="auto">
          <a:xfrm flipV="1">
            <a:off x="2286000" y="2668771"/>
            <a:ext cx="1148316" cy="276448"/>
          </a:xfrm>
          <a:prstGeom prst="line">
            <a:avLst/>
          </a:prstGeom>
          <a:noFill/>
          <a:ln w="38100">
            <a:solidFill>
              <a:srgbClr val="E84E0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Rectangle 16"/>
          <p:cNvSpPr>
            <a:spLocks noChangeArrowheads="1"/>
          </p:cNvSpPr>
          <p:nvPr/>
        </p:nvSpPr>
        <p:spPr bwMode="auto">
          <a:xfrm>
            <a:off x="127591" y="2932298"/>
            <a:ext cx="2621407" cy="330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30000"/>
              </a:spcBef>
              <a:buSzPct val="80000"/>
              <a:buBlip>
                <a:blip r:embed="rId5"/>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eaLnBrk="1" hangingPunct="1">
              <a:spcBef>
                <a:spcPct val="0"/>
              </a:spcBef>
              <a:buSzTx/>
              <a:buFontTx/>
              <a:buNone/>
            </a:pPr>
            <a:r>
              <a:rPr lang="en-US" altLang="en-US" sz="1600" u="sng" dirty="0" smtClean="0">
                <a:solidFill>
                  <a:schemeClr val="tx1"/>
                </a:solidFill>
              </a:rPr>
              <a:t>Circuit Breaker  (OL)</a:t>
            </a:r>
          </a:p>
          <a:p>
            <a:pPr eaLnBrk="1" hangingPunct="1">
              <a:spcBef>
                <a:spcPct val="0"/>
              </a:spcBef>
              <a:buSzTx/>
              <a:buFontTx/>
              <a:buNone/>
            </a:pPr>
            <a:endParaRPr lang="en-US" altLang="en-US" sz="1600" u="sng" dirty="0" smtClean="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15A –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20A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25A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30A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35A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40A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45A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50A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60A </a:t>
            </a:r>
            <a:r>
              <a:rPr lang="en-US" altLang="en-US" sz="1600" dirty="0">
                <a:solidFill>
                  <a:schemeClr val="tx1"/>
                </a:solidFill>
              </a:rPr>
              <a:t>– 1,2,3 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70A </a:t>
            </a:r>
            <a:r>
              <a:rPr lang="en-US" altLang="en-US" sz="1600" dirty="0">
                <a:solidFill>
                  <a:schemeClr val="tx1"/>
                </a:solidFill>
              </a:rPr>
              <a:t>– </a:t>
            </a:r>
            <a:r>
              <a:rPr lang="en-US" altLang="en-US" sz="1600" dirty="0" smtClean="0">
                <a:solidFill>
                  <a:schemeClr val="tx1"/>
                </a:solidFill>
              </a:rPr>
              <a:t>2,3 </a:t>
            </a:r>
            <a:r>
              <a:rPr lang="en-US" altLang="en-US" sz="1600" dirty="0">
                <a:solidFill>
                  <a:schemeClr val="tx1"/>
                </a:solidFill>
              </a:rPr>
              <a:t>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80A </a:t>
            </a:r>
            <a:r>
              <a:rPr lang="en-US" altLang="en-US" sz="1600" dirty="0">
                <a:solidFill>
                  <a:schemeClr val="tx1"/>
                </a:solidFill>
              </a:rPr>
              <a:t>– </a:t>
            </a:r>
            <a:r>
              <a:rPr lang="en-US" altLang="en-US" sz="1600" dirty="0" smtClean="0">
                <a:solidFill>
                  <a:schemeClr val="tx1"/>
                </a:solidFill>
              </a:rPr>
              <a:t>2,3 </a:t>
            </a:r>
            <a:r>
              <a:rPr lang="en-US" altLang="en-US" sz="1600" dirty="0">
                <a:solidFill>
                  <a:schemeClr val="tx1"/>
                </a:solidFill>
              </a:rPr>
              <a:t>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90A </a:t>
            </a:r>
            <a:r>
              <a:rPr lang="en-US" altLang="en-US" sz="1600" dirty="0">
                <a:solidFill>
                  <a:schemeClr val="tx1"/>
                </a:solidFill>
              </a:rPr>
              <a:t>– </a:t>
            </a:r>
            <a:r>
              <a:rPr lang="en-US" altLang="en-US" sz="1600" dirty="0" smtClean="0">
                <a:solidFill>
                  <a:schemeClr val="tx1"/>
                </a:solidFill>
              </a:rPr>
              <a:t>2,3 </a:t>
            </a:r>
            <a:r>
              <a:rPr lang="en-US" altLang="en-US" sz="1600" dirty="0">
                <a:solidFill>
                  <a:schemeClr val="tx1"/>
                </a:solidFill>
              </a:rPr>
              <a:t>pole</a:t>
            </a:r>
            <a:endParaRPr lang="en-US" altLang="en-US" sz="1600" u="sng" dirty="0">
              <a:solidFill>
                <a:schemeClr val="tx1"/>
              </a:solidFill>
            </a:endParaRPr>
          </a:p>
          <a:p>
            <a:pPr marL="285750" indent="-285750" eaLnBrk="1" hangingPunct="1">
              <a:spcBef>
                <a:spcPct val="0"/>
              </a:spcBef>
              <a:buSzTx/>
              <a:buFont typeface="Arial" panose="020B0604020202020204" pitchFamily="34" charset="0"/>
              <a:buChar char="•"/>
            </a:pPr>
            <a:r>
              <a:rPr lang="en-US" altLang="en-US" sz="1600" dirty="0" smtClean="0">
                <a:solidFill>
                  <a:schemeClr val="tx1"/>
                </a:solidFill>
              </a:rPr>
              <a:t>100A </a:t>
            </a:r>
            <a:r>
              <a:rPr lang="en-US" altLang="en-US" sz="1600" dirty="0">
                <a:solidFill>
                  <a:schemeClr val="tx1"/>
                </a:solidFill>
              </a:rPr>
              <a:t>– </a:t>
            </a:r>
            <a:r>
              <a:rPr lang="en-US" altLang="en-US" sz="1600" dirty="0" smtClean="0">
                <a:solidFill>
                  <a:schemeClr val="tx1"/>
                </a:solidFill>
              </a:rPr>
              <a:t>2,3 pole</a:t>
            </a:r>
            <a:endParaRPr lang="en-US" altLang="en-US" sz="1600" u="sng" dirty="0">
              <a:solidFill>
                <a:schemeClr val="tx1"/>
              </a:solidFill>
            </a:endParaRPr>
          </a:p>
        </p:txBody>
      </p:sp>
      <p:sp>
        <p:nvSpPr>
          <p:cNvPr id="13323" name="Text Box 17"/>
          <p:cNvSpPr txBox="1">
            <a:spLocks noChangeArrowheads="1"/>
          </p:cNvSpPr>
          <p:nvPr/>
        </p:nvSpPr>
        <p:spPr bwMode="auto">
          <a:xfrm>
            <a:off x="663354" y="1153928"/>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30000"/>
              </a:spcBef>
              <a:buSzPct val="80000"/>
              <a:buBlip>
                <a:blip r:embed="rId5"/>
              </a:buBlip>
              <a:defRPr sz="2000">
                <a:solidFill>
                  <a:srgbClr val="72797F"/>
                </a:solidFill>
                <a:latin typeface="Arial" charset="0"/>
                <a:cs typeface="Times New Roman" pitchFamily="18" charset="0"/>
              </a:defRPr>
            </a:lvl1pPr>
            <a:lvl2pPr marL="742950" indent="-285750" algn="l" eaLnBrk="0" hangingPunct="0">
              <a:spcBef>
                <a:spcPct val="30000"/>
              </a:spcBef>
              <a:buChar char="–"/>
              <a:defRPr>
                <a:solidFill>
                  <a:schemeClr val="tx1"/>
                </a:solidFill>
                <a:latin typeface="Arial" charset="0"/>
                <a:cs typeface="Times New Roman" pitchFamily="18" charset="0"/>
              </a:defRPr>
            </a:lvl2pPr>
            <a:lvl3pPr marL="1143000" indent="-228600" algn="l" eaLnBrk="0" hangingPunct="0">
              <a:spcBef>
                <a:spcPct val="30000"/>
              </a:spcBef>
              <a:buChar char="•"/>
              <a:defRPr sz="1600">
                <a:solidFill>
                  <a:schemeClr val="tx1"/>
                </a:solidFill>
                <a:latin typeface="Arial" charset="0"/>
                <a:cs typeface="Times New Roman" pitchFamily="18" charset="0"/>
              </a:defRPr>
            </a:lvl3pPr>
            <a:lvl4pPr marL="1600200" indent="-228600" algn="l" eaLnBrk="0" hangingPunct="0">
              <a:spcBef>
                <a:spcPct val="20000"/>
              </a:spcBef>
              <a:buChar char="–"/>
              <a:defRPr sz="1400">
                <a:solidFill>
                  <a:schemeClr val="tx1"/>
                </a:solidFill>
                <a:latin typeface="Arial" charset="0"/>
                <a:cs typeface="Times New Roman" pitchFamily="18" charset="0"/>
              </a:defRPr>
            </a:lvl4pPr>
            <a:lvl5pPr marL="2057400" indent="-228600" algn="l" eaLnBrk="0" hangingPunct="0">
              <a:spcBef>
                <a:spcPct val="20000"/>
              </a:spcBef>
              <a:buChar char="»"/>
              <a:defRPr sz="14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14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14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14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1400">
                <a:solidFill>
                  <a:schemeClr val="tx1"/>
                </a:solidFill>
                <a:latin typeface="Arial" charset="0"/>
                <a:cs typeface="Times New Roman" pitchFamily="18" charset="0"/>
              </a:defRPr>
            </a:lvl9pPr>
          </a:lstStyle>
          <a:p>
            <a:pPr algn="ctr" eaLnBrk="1" hangingPunct="1">
              <a:spcBef>
                <a:spcPct val="50000"/>
              </a:spcBef>
              <a:buSzTx/>
              <a:buFontTx/>
              <a:buNone/>
            </a:pPr>
            <a:r>
              <a:rPr lang="en-US" altLang="en-US" sz="2400" dirty="0" smtClean="0">
                <a:solidFill>
                  <a:schemeClr val="tx1"/>
                </a:solidFill>
              </a:rPr>
              <a:t>Branch circuit Protection</a:t>
            </a:r>
            <a:endParaRPr lang="en-US" altLang="en-US" sz="2400" dirty="0">
              <a:solidFill>
                <a:schemeClr val="tx1"/>
              </a:solidFill>
            </a:endParaRPr>
          </a:p>
        </p:txBody>
      </p:sp>
      <p:sp>
        <p:nvSpPr>
          <p:cNvPr id="13" name="Line 8"/>
          <p:cNvSpPr>
            <a:spLocks noChangeShapeType="1"/>
          </p:cNvSpPr>
          <p:nvPr/>
        </p:nvSpPr>
        <p:spPr bwMode="auto">
          <a:xfrm flipH="1">
            <a:off x="5337544" y="981738"/>
            <a:ext cx="1779182" cy="1038447"/>
          </a:xfrm>
          <a:prstGeom prst="line">
            <a:avLst/>
          </a:prstGeom>
          <a:noFill/>
          <a:ln w="38100">
            <a:solidFill>
              <a:srgbClr val="E84E0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2"/>
          <p:cNvSpPr txBox="1">
            <a:spLocks noChangeArrowheads="1"/>
          </p:cNvSpPr>
          <p:nvPr/>
        </p:nvSpPr>
        <p:spPr bwMode="auto">
          <a:xfrm>
            <a:off x="6510670" y="648366"/>
            <a:ext cx="2739655" cy="58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r>
              <a:rPr lang="en-US" altLang="en-US" sz="1600" kern="0" dirty="0" smtClean="0">
                <a:solidFill>
                  <a:srgbClr val="E84E0F"/>
                </a:solidFill>
              </a:rPr>
              <a:t>Mechanically Interlocked</a:t>
            </a:r>
            <a:endParaRPr lang="en-US" altLang="en-US" sz="1600" kern="0" dirty="0">
              <a:solidFill>
                <a:srgbClr val="E84E0F"/>
              </a:solidFill>
            </a:endParaRPr>
          </a:p>
        </p:txBody>
      </p:sp>
      <p:sp>
        <p:nvSpPr>
          <p:cNvPr id="15" name="Line 8"/>
          <p:cNvSpPr>
            <a:spLocks noChangeShapeType="1"/>
          </p:cNvSpPr>
          <p:nvPr/>
        </p:nvSpPr>
        <p:spPr bwMode="auto">
          <a:xfrm flipH="1" flipV="1">
            <a:off x="3604436" y="4582632"/>
            <a:ext cx="1421218" cy="1502735"/>
          </a:xfrm>
          <a:prstGeom prst="line">
            <a:avLst/>
          </a:prstGeom>
          <a:noFill/>
          <a:ln w="38100">
            <a:solidFill>
              <a:srgbClr val="E84E0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2"/>
          <p:cNvSpPr txBox="1">
            <a:spLocks noChangeArrowheads="1"/>
          </p:cNvSpPr>
          <p:nvPr/>
        </p:nvSpPr>
        <p:spPr bwMode="auto">
          <a:xfrm>
            <a:off x="4398335" y="6070972"/>
            <a:ext cx="2739655" cy="58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r>
              <a:rPr lang="en-US" altLang="en-US" sz="1600" kern="0" dirty="0" smtClean="0">
                <a:solidFill>
                  <a:srgbClr val="E84E0F"/>
                </a:solidFill>
              </a:rPr>
              <a:t>Insulated </a:t>
            </a:r>
            <a:r>
              <a:rPr lang="en-US" altLang="en-US" sz="1600" kern="0" dirty="0" smtClean="0">
                <a:solidFill>
                  <a:srgbClr val="E84E0F"/>
                </a:solidFill>
              </a:rPr>
              <a:t>Bus bar</a:t>
            </a:r>
            <a:endParaRPr lang="en-US" altLang="en-US" sz="1600" kern="0" dirty="0">
              <a:solidFill>
                <a:srgbClr val="E84E0F"/>
              </a:solidFill>
            </a:endParaRPr>
          </a:p>
        </p:txBody>
      </p:sp>
      <p:sp>
        <p:nvSpPr>
          <p:cNvPr id="17" name="Rectangle 38"/>
          <p:cNvSpPr txBox="1">
            <a:spLocks noChangeArrowheads="1"/>
          </p:cNvSpPr>
          <p:nvPr/>
        </p:nvSpPr>
        <p:spPr>
          <a:xfrm>
            <a:off x="666750" y="180975"/>
            <a:ext cx="7772400" cy="838200"/>
          </a:xfrm>
          <a:prstGeom prst="rect">
            <a:avLst/>
          </a:prstGeom>
          <a:noFill/>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altLang="en-US" dirty="0" smtClean="0">
                <a:solidFill>
                  <a:srgbClr val="E84E0F"/>
                </a:solidFill>
              </a:rPr>
              <a:t>Introducing MFCP!</a:t>
            </a:r>
            <a:endParaRPr lang="en-US" altLang="en-US" dirty="0">
              <a:solidFill>
                <a:srgbClr val="E84E0F"/>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ChangeAspect="1" noChangeArrowheads="1"/>
          </p:cNvPicPr>
          <p:nvPr/>
        </p:nvPicPr>
        <p:blipFill>
          <a:blip r:embed="rId3">
            <a:extLst>
              <a:ext uri="{28A0092B-C50C-407E-A947-70E740481C1C}">
                <a14:useLocalDpi xmlns:a14="http://schemas.microsoft.com/office/drawing/2010/main" val="0"/>
              </a:ext>
            </a:extLst>
          </a:blip>
          <a:srcRect l="1797" t="1520" r="1561" b="1303"/>
          <a:stretch>
            <a:fillRect/>
          </a:stretch>
        </p:blipFill>
        <p:spPr bwMode="auto">
          <a:xfrm>
            <a:off x="2642348" y="773113"/>
            <a:ext cx="6091237" cy="506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061" name="Text Box 5"/>
          <p:cNvSpPr txBox="1">
            <a:spLocks noChangeArrowheads="1"/>
          </p:cNvSpPr>
          <p:nvPr/>
        </p:nvSpPr>
        <p:spPr bwMode="auto">
          <a:xfrm>
            <a:off x="3762283" y="376673"/>
            <a:ext cx="1052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smtClean="0">
                <a:solidFill>
                  <a:srgbClr val="FF3300"/>
                </a:solidFill>
              </a:rPr>
              <a:t>ATDR30</a:t>
            </a:r>
            <a:endParaRPr lang="en-US" altLang="en-US" sz="1400" b="1" dirty="0">
              <a:solidFill>
                <a:srgbClr val="FF3300"/>
              </a:solidFill>
            </a:endParaRPr>
          </a:p>
        </p:txBody>
      </p:sp>
      <p:sp>
        <p:nvSpPr>
          <p:cNvPr id="10" name="Freeform 3"/>
          <p:cNvSpPr>
            <a:spLocks/>
          </p:cNvSpPr>
          <p:nvPr/>
        </p:nvSpPr>
        <p:spPr bwMode="auto">
          <a:xfrm>
            <a:off x="3559991" y="966560"/>
            <a:ext cx="4943077" cy="4534135"/>
          </a:xfrm>
          <a:custGeom>
            <a:avLst/>
            <a:gdLst>
              <a:gd name="T0" fmla="*/ 0 w 1072"/>
              <a:gd name="T1" fmla="*/ 0 h 2834"/>
              <a:gd name="T2" fmla="*/ 700 w 1072"/>
              <a:gd name="T3" fmla="*/ 1350 h 2834"/>
              <a:gd name="T4" fmla="*/ 1072 w 1072"/>
              <a:gd name="T5" fmla="*/ 2834 h 2834"/>
              <a:gd name="connsiteX0" fmla="*/ 0 w 9748"/>
              <a:gd name="connsiteY0" fmla="*/ 0 h 9989"/>
              <a:gd name="connsiteX1" fmla="*/ 6278 w 9748"/>
              <a:gd name="connsiteY1" fmla="*/ 4753 h 9989"/>
              <a:gd name="connsiteX2" fmla="*/ 9748 w 9748"/>
              <a:gd name="connsiteY2" fmla="*/ 9989 h 9989"/>
              <a:gd name="connsiteX0" fmla="*/ 0 w 10000"/>
              <a:gd name="connsiteY0" fmla="*/ 0 h 10000"/>
              <a:gd name="connsiteX1" fmla="*/ 3684 w 10000"/>
              <a:gd name="connsiteY1" fmla="*/ 4832 h 10000"/>
              <a:gd name="connsiteX2" fmla="*/ 10000 w 10000"/>
              <a:gd name="connsiteY2" fmla="*/ 10000 h 10000"/>
              <a:gd name="connsiteX0" fmla="*/ 0 w 10000"/>
              <a:gd name="connsiteY0" fmla="*/ 0 h 10000"/>
              <a:gd name="connsiteX1" fmla="*/ 493 w 10000"/>
              <a:gd name="connsiteY1" fmla="*/ 1360 h 10000"/>
              <a:gd name="connsiteX2" fmla="*/ 3684 w 10000"/>
              <a:gd name="connsiteY2" fmla="*/ 4832 h 10000"/>
              <a:gd name="connsiteX3" fmla="*/ 10000 w 10000"/>
              <a:gd name="connsiteY3"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8077"/>
              <a:gd name="connsiteY0" fmla="*/ 0 h 10042"/>
              <a:gd name="connsiteX1" fmla="*/ 493 w 8077"/>
              <a:gd name="connsiteY1" fmla="*/ 1360 h 10042"/>
              <a:gd name="connsiteX2" fmla="*/ 2761 w 8077"/>
              <a:gd name="connsiteY2" fmla="*/ 3617 h 10042"/>
              <a:gd name="connsiteX3" fmla="*/ 3684 w 8077"/>
              <a:gd name="connsiteY3" fmla="*/ 4832 h 10042"/>
              <a:gd name="connsiteX4" fmla="*/ 8077 w 8077"/>
              <a:gd name="connsiteY4" fmla="*/ 10042 h 10042"/>
              <a:gd name="connsiteX0" fmla="*/ 0 w 10000"/>
              <a:gd name="connsiteY0" fmla="*/ 0 h 10349"/>
              <a:gd name="connsiteX1" fmla="*/ 610 w 10000"/>
              <a:gd name="connsiteY1" fmla="*/ 1354 h 10349"/>
              <a:gd name="connsiteX2" fmla="*/ 3418 w 10000"/>
              <a:gd name="connsiteY2" fmla="*/ 3602 h 10349"/>
              <a:gd name="connsiteX3" fmla="*/ 4561 w 10000"/>
              <a:gd name="connsiteY3" fmla="*/ 4812 h 10349"/>
              <a:gd name="connsiteX4" fmla="*/ 9176 w 10000"/>
              <a:gd name="connsiteY4" fmla="*/ 10018 h 10349"/>
              <a:gd name="connsiteX5" fmla="*/ 10000 w 10000"/>
              <a:gd name="connsiteY5" fmla="*/ 10000 h 10349"/>
              <a:gd name="connsiteX0" fmla="*/ 0 w 10000"/>
              <a:gd name="connsiteY0" fmla="*/ 0 h 10453"/>
              <a:gd name="connsiteX1" fmla="*/ 610 w 10000"/>
              <a:gd name="connsiteY1" fmla="*/ 1354 h 10453"/>
              <a:gd name="connsiteX2" fmla="*/ 3418 w 10000"/>
              <a:gd name="connsiteY2" fmla="*/ 3602 h 10453"/>
              <a:gd name="connsiteX3" fmla="*/ 4561 w 10000"/>
              <a:gd name="connsiteY3" fmla="*/ 4812 h 10453"/>
              <a:gd name="connsiteX4" fmla="*/ 9176 w 10000"/>
              <a:gd name="connsiteY4" fmla="*/ 10018 h 10453"/>
              <a:gd name="connsiteX5" fmla="*/ 9816 w 10000"/>
              <a:gd name="connsiteY5" fmla="*/ 10155 h 10453"/>
              <a:gd name="connsiteX6" fmla="*/ 10000 w 10000"/>
              <a:gd name="connsiteY6" fmla="*/ 10000 h 10453"/>
              <a:gd name="connsiteX0" fmla="*/ 0 w 10000"/>
              <a:gd name="connsiteY0" fmla="*/ 0 h 10398"/>
              <a:gd name="connsiteX1" fmla="*/ 610 w 10000"/>
              <a:gd name="connsiteY1" fmla="*/ 1354 h 10398"/>
              <a:gd name="connsiteX2" fmla="*/ 3418 w 10000"/>
              <a:gd name="connsiteY2" fmla="*/ 3602 h 10398"/>
              <a:gd name="connsiteX3" fmla="*/ 4561 w 10000"/>
              <a:gd name="connsiteY3" fmla="*/ 4812 h 10398"/>
              <a:gd name="connsiteX4" fmla="*/ 9176 w 10000"/>
              <a:gd name="connsiteY4" fmla="*/ 10018 h 10398"/>
              <a:gd name="connsiteX5" fmla="*/ 10000 w 10000"/>
              <a:gd name="connsiteY5" fmla="*/ 10000 h 1039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9176 w 10000"/>
              <a:gd name="connsiteY4" fmla="*/ 10018 h 10018"/>
              <a:gd name="connsiteX5" fmla="*/ 10000 w 10000"/>
              <a:gd name="connsiteY5" fmla="*/ 10000 h 1001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7257 w 10000"/>
              <a:gd name="connsiteY4" fmla="*/ 7812 h 10018"/>
              <a:gd name="connsiteX5" fmla="*/ 9176 w 10000"/>
              <a:gd name="connsiteY5" fmla="*/ 10018 h 10018"/>
              <a:gd name="connsiteX6" fmla="*/ 10000 w 10000"/>
              <a:gd name="connsiteY6" fmla="*/ 10000 h 10018"/>
              <a:gd name="connsiteX0" fmla="*/ 0 w 9176"/>
              <a:gd name="connsiteY0" fmla="*/ 0 h 10018"/>
              <a:gd name="connsiteX1" fmla="*/ 610 w 9176"/>
              <a:gd name="connsiteY1" fmla="*/ 1354 h 10018"/>
              <a:gd name="connsiteX2" fmla="*/ 3418 w 9176"/>
              <a:gd name="connsiteY2" fmla="*/ 3602 h 10018"/>
              <a:gd name="connsiteX3" fmla="*/ 4561 w 9176"/>
              <a:gd name="connsiteY3" fmla="*/ 4812 h 10018"/>
              <a:gd name="connsiteX4" fmla="*/ 7257 w 9176"/>
              <a:gd name="connsiteY4" fmla="*/ 7812 h 10018"/>
              <a:gd name="connsiteX5" fmla="*/ 9176 w 9176"/>
              <a:gd name="connsiteY5" fmla="*/ 10018 h 10018"/>
              <a:gd name="connsiteX6" fmla="*/ 8777 w 9176"/>
              <a:gd name="connsiteY6" fmla="*/ 8506 h 10018"/>
              <a:gd name="connsiteX0" fmla="*/ 0 w 10862"/>
              <a:gd name="connsiteY0" fmla="*/ 0 h 10061"/>
              <a:gd name="connsiteX1" fmla="*/ 665 w 10862"/>
              <a:gd name="connsiteY1" fmla="*/ 1352 h 10061"/>
              <a:gd name="connsiteX2" fmla="*/ 3725 w 10862"/>
              <a:gd name="connsiteY2" fmla="*/ 3596 h 10061"/>
              <a:gd name="connsiteX3" fmla="*/ 4971 w 10862"/>
              <a:gd name="connsiteY3" fmla="*/ 4803 h 10061"/>
              <a:gd name="connsiteX4" fmla="*/ 7909 w 10862"/>
              <a:gd name="connsiteY4" fmla="*/ 7798 h 10061"/>
              <a:gd name="connsiteX5" fmla="*/ 10000 w 10862"/>
              <a:gd name="connsiteY5" fmla="*/ 10000 h 10061"/>
              <a:gd name="connsiteX6" fmla="*/ 10860 w 10862"/>
              <a:gd name="connsiteY6" fmla="*/ 9994 h 10061"/>
              <a:gd name="connsiteX7" fmla="*/ 9565 w 10862"/>
              <a:gd name="connsiteY7" fmla="*/ 8491 h 10061"/>
              <a:gd name="connsiteX0" fmla="*/ 0 w 10860"/>
              <a:gd name="connsiteY0" fmla="*/ 0 h 10000"/>
              <a:gd name="connsiteX1" fmla="*/ 665 w 10860"/>
              <a:gd name="connsiteY1" fmla="*/ 1352 h 10000"/>
              <a:gd name="connsiteX2" fmla="*/ 3725 w 10860"/>
              <a:gd name="connsiteY2" fmla="*/ 3596 h 10000"/>
              <a:gd name="connsiteX3" fmla="*/ 4971 w 10860"/>
              <a:gd name="connsiteY3" fmla="*/ 4803 h 10000"/>
              <a:gd name="connsiteX4" fmla="*/ 7909 w 10860"/>
              <a:gd name="connsiteY4" fmla="*/ 7798 h 10000"/>
              <a:gd name="connsiteX5" fmla="*/ 10000 w 10860"/>
              <a:gd name="connsiteY5" fmla="*/ 10000 h 10000"/>
              <a:gd name="connsiteX6" fmla="*/ 10860 w 10860"/>
              <a:gd name="connsiteY6" fmla="*/ 9994 h 10000"/>
              <a:gd name="connsiteX7" fmla="*/ 9565 w 10860"/>
              <a:gd name="connsiteY7" fmla="*/ 8491 h 10000"/>
              <a:gd name="connsiteX0" fmla="*/ 0 w 11015"/>
              <a:gd name="connsiteY0" fmla="*/ 0 h 10000"/>
              <a:gd name="connsiteX1" fmla="*/ 665 w 11015"/>
              <a:gd name="connsiteY1" fmla="*/ 1352 h 10000"/>
              <a:gd name="connsiteX2" fmla="*/ 3725 w 11015"/>
              <a:gd name="connsiteY2" fmla="*/ 3596 h 10000"/>
              <a:gd name="connsiteX3" fmla="*/ 4971 w 11015"/>
              <a:gd name="connsiteY3" fmla="*/ 4803 h 10000"/>
              <a:gd name="connsiteX4" fmla="*/ 7909 w 11015"/>
              <a:gd name="connsiteY4" fmla="*/ 7798 h 10000"/>
              <a:gd name="connsiteX5" fmla="*/ 10000 w 11015"/>
              <a:gd name="connsiteY5" fmla="*/ 10000 h 10000"/>
              <a:gd name="connsiteX6" fmla="*/ 11015 w 11015"/>
              <a:gd name="connsiteY6" fmla="*/ 9994 h 10000"/>
              <a:gd name="connsiteX7" fmla="*/ 9565 w 11015"/>
              <a:gd name="connsiteY7" fmla="*/ 8491 h 10000"/>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9565 w 10984"/>
              <a:gd name="connsiteY7" fmla="*/ 8491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8" fmla="*/ 0 w 10984"/>
              <a:gd name="connsiteY8" fmla="*/ 0 h 10002"/>
              <a:gd name="connsiteX0" fmla="*/ 0 w 10984"/>
              <a:gd name="connsiteY0" fmla="*/ 26 h 10028"/>
              <a:gd name="connsiteX1" fmla="*/ 665 w 10984"/>
              <a:gd name="connsiteY1" fmla="*/ 1378 h 10028"/>
              <a:gd name="connsiteX2" fmla="*/ 3725 w 10984"/>
              <a:gd name="connsiteY2" fmla="*/ 3622 h 10028"/>
              <a:gd name="connsiteX3" fmla="*/ 4971 w 10984"/>
              <a:gd name="connsiteY3" fmla="*/ 4829 h 10028"/>
              <a:gd name="connsiteX4" fmla="*/ 7909 w 10984"/>
              <a:gd name="connsiteY4" fmla="*/ 7824 h 10028"/>
              <a:gd name="connsiteX5" fmla="*/ 10000 w 10984"/>
              <a:gd name="connsiteY5" fmla="*/ 10026 h 10028"/>
              <a:gd name="connsiteX6" fmla="*/ 10984 w 10984"/>
              <a:gd name="connsiteY6" fmla="*/ 10028 h 10028"/>
              <a:gd name="connsiteX7" fmla="*/ 5351 w 10984"/>
              <a:gd name="connsiteY7" fmla="*/ 4244 h 10028"/>
              <a:gd name="connsiteX8" fmla="*/ 851 w 10984"/>
              <a:gd name="connsiteY8" fmla="*/ 0 h 10028"/>
              <a:gd name="connsiteX9" fmla="*/ 0 w 10984"/>
              <a:gd name="connsiteY9" fmla="*/ 26 h 10028"/>
              <a:gd name="connsiteX0" fmla="*/ 0 w 10984"/>
              <a:gd name="connsiteY0" fmla="*/ 0 h 10053"/>
              <a:gd name="connsiteX1" fmla="*/ 665 w 10984"/>
              <a:gd name="connsiteY1" fmla="*/ 1403 h 10053"/>
              <a:gd name="connsiteX2" fmla="*/ 3725 w 10984"/>
              <a:gd name="connsiteY2" fmla="*/ 3647 h 10053"/>
              <a:gd name="connsiteX3" fmla="*/ 4971 w 10984"/>
              <a:gd name="connsiteY3" fmla="*/ 4854 h 10053"/>
              <a:gd name="connsiteX4" fmla="*/ 7909 w 10984"/>
              <a:gd name="connsiteY4" fmla="*/ 7849 h 10053"/>
              <a:gd name="connsiteX5" fmla="*/ 10000 w 10984"/>
              <a:gd name="connsiteY5" fmla="*/ 10051 h 10053"/>
              <a:gd name="connsiteX6" fmla="*/ 10984 w 10984"/>
              <a:gd name="connsiteY6" fmla="*/ 10053 h 10053"/>
              <a:gd name="connsiteX7" fmla="*/ 5351 w 10984"/>
              <a:gd name="connsiteY7" fmla="*/ 4269 h 10053"/>
              <a:gd name="connsiteX8" fmla="*/ 851 w 10984"/>
              <a:gd name="connsiteY8" fmla="*/ 25 h 10053"/>
              <a:gd name="connsiteX9" fmla="*/ 0 w 10984"/>
              <a:gd name="connsiteY9" fmla="*/ 0 h 10053"/>
              <a:gd name="connsiteX0" fmla="*/ 0 w 11108"/>
              <a:gd name="connsiteY0" fmla="*/ 9 h 10028"/>
              <a:gd name="connsiteX1" fmla="*/ 789 w 11108"/>
              <a:gd name="connsiteY1" fmla="*/ 1378 h 10028"/>
              <a:gd name="connsiteX2" fmla="*/ 3849 w 11108"/>
              <a:gd name="connsiteY2" fmla="*/ 3622 h 10028"/>
              <a:gd name="connsiteX3" fmla="*/ 5095 w 11108"/>
              <a:gd name="connsiteY3" fmla="*/ 4829 h 10028"/>
              <a:gd name="connsiteX4" fmla="*/ 8033 w 11108"/>
              <a:gd name="connsiteY4" fmla="*/ 7824 h 10028"/>
              <a:gd name="connsiteX5" fmla="*/ 10124 w 11108"/>
              <a:gd name="connsiteY5" fmla="*/ 10026 h 10028"/>
              <a:gd name="connsiteX6" fmla="*/ 11108 w 11108"/>
              <a:gd name="connsiteY6" fmla="*/ 10028 h 10028"/>
              <a:gd name="connsiteX7" fmla="*/ 5475 w 11108"/>
              <a:gd name="connsiteY7" fmla="*/ 4244 h 10028"/>
              <a:gd name="connsiteX8" fmla="*/ 975 w 11108"/>
              <a:gd name="connsiteY8" fmla="*/ 0 h 10028"/>
              <a:gd name="connsiteX9" fmla="*/ 0 w 11108"/>
              <a:gd name="connsiteY9" fmla="*/ 9 h 10028"/>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820 w 11108"/>
              <a:gd name="connsiteY8" fmla="*/ 8 h 10019"/>
              <a:gd name="connsiteX9" fmla="*/ 0 w 11108"/>
              <a:gd name="connsiteY9"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1099 w 11108"/>
              <a:gd name="connsiteY9" fmla="*/ 707 h 10019"/>
              <a:gd name="connsiteX10" fmla="*/ 820 w 11108"/>
              <a:gd name="connsiteY10" fmla="*/ 8 h 10019"/>
              <a:gd name="connsiteX11" fmla="*/ 0 w 11108"/>
              <a:gd name="connsiteY11"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099 w 11108"/>
              <a:gd name="connsiteY10" fmla="*/ 719 h 10031"/>
              <a:gd name="connsiteX11" fmla="*/ 1188 w 11108"/>
              <a:gd name="connsiteY11" fmla="*/ 0 h 10031"/>
              <a:gd name="connsiteX12" fmla="*/ 0 w 11108"/>
              <a:gd name="connsiteY12"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188 w 11108"/>
              <a:gd name="connsiteY10" fmla="*/ 0 h 10031"/>
              <a:gd name="connsiteX11" fmla="*/ 0 w 11108"/>
              <a:gd name="connsiteY11"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3849 w 11108"/>
              <a:gd name="connsiteY1" fmla="*/ 362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2781 w 11108"/>
              <a:gd name="connsiteY1" fmla="*/ 379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5475 w 11108"/>
              <a:gd name="connsiteY8" fmla="*/ 4247 h 10031"/>
              <a:gd name="connsiteX9" fmla="*/ 3578 w 11108"/>
              <a:gd name="connsiteY9" fmla="*/ 2800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3423 w 11108"/>
              <a:gd name="connsiteY9" fmla="*/ 2568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2090"/>
              <a:gd name="connsiteY0" fmla="*/ 12 h 10031"/>
              <a:gd name="connsiteX1" fmla="*/ 625 w 12090"/>
              <a:gd name="connsiteY1" fmla="*/ 2188 h 10031"/>
              <a:gd name="connsiteX2" fmla="*/ 2781 w 12090"/>
              <a:gd name="connsiteY2" fmla="*/ 3795 h 10031"/>
              <a:gd name="connsiteX3" fmla="*/ 5095 w 12090"/>
              <a:gd name="connsiteY3" fmla="*/ 4832 h 10031"/>
              <a:gd name="connsiteX4" fmla="*/ 8033 w 12090"/>
              <a:gd name="connsiteY4" fmla="*/ 7827 h 10031"/>
              <a:gd name="connsiteX5" fmla="*/ 10124 w 12090"/>
              <a:gd name="connsiteY5" fmla="*/ 10029 h 10031"/>
              <a:gd name="connsiteX6" fmla="*/ 11108 w 12090"/>
              <a:gd name="connsiteY6" fmla="*/ 10031 h 10031"/>
              <a:gd name="connsiteX7" fmla="*/ 11596 w 12090"/>
              <a:gd name="connsiteY7" fmla="*/ 6453 h 10031"/>
              <a:gd name="connsiteX8" fmla="*/ 3578 w 12090"/>
              <a:gd name="connsiteY8" fmla="*/ 2800 h 10031"/>
              <a:gd name="connsiteX9" fmla="*/ 1188 w 12090"/>
              <a:gd name="connsiteY9" fmla="*/ 0 h 10031"/>
              <a:gd name="connsiteX10" fmla="*/ 0 w 12090"/>
              <a:gd name="connsiteY10"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6516 w 16973"/>
              <a:gd name="connsiteY9" fmla="*/ 4440 h 10031"/>
              <a:gd name="connsiteX10" fmla="*/ 3578 w 16973"/>
              <a:gd name="connsiteY10" fmla="*/ 2800 h 10031"/>
              <a:gd name="connsiteX11" fmla="*/ 1188 w 16973"/>
              <a:gd name="connsiteY11" fmla="*/ 0 h 10031"/>
              <a:gd name="connsiteX12" fmla="*/ 0 w 16973"/>
              <a:gd name="connsiteY12" fmla="*/ 12 h 10031"/>
              <a:gd name="connsiteX0" fmla="*/ 0 w 16972"/>
              <a:gd name="connsiteY0" fmla="*/ 12 h 10031"/>
              <a:gd name="connsiteX1" fmla="*/ 625 w 16972"/>
              <a:gd name="connsiteY1" fmla="*/ 2188 h 10031"/>
              <a:gd name="connsiteX2" fmla="*/ 2781 w 16972"/>
              <a:gd name="connsiteY2" fmla="*/ 3795 h 10031"/>
              <a:gd name="connsiteX3" fmla="*/ 5095 w 16972"/>
              <a:gd name="connsiteY3" fmla="*/ 4832 h 10031"/>
              <a:gd name="connsiteX4" fmla="*/ 8033 w 16972"/>
              <a:gd name="connsiteY4" fmla="*/ 7827 h 10031"/>
              <a:gd name="connsiteX5" fmla="*/ 10124 w 16972"/>
              <a:gd name="connsiteY5" fmla="*/ 10029 h 10031"/>
              <a:gd name="connsiteX6" fmla="*/ 11108 w 16972"/>
              <a:gd name="connsiteY6" fmla="*/ 10031 h 10031"/>
              <a:gd name="connsiteX7" fmla="*/ 16972 w 16972"/>
              <a:gd name="connsiteY7" fmla="*/ 8495 h 10031"/>
              <a:gd name="connsiteX8" fmla="*/ 11596 w 16972"/>
              <a:gd name="connsiteY8" fmla="*/ 6453 h 10031"/>
              <a:gd name="connsiteX9" fmla="*/ 6516 w 16972"/>
              <a:gd name="connsiteY9" fmla="*/ 4440 h 10031"/>
              <a:gd name="connsiteX10" fmla="*/ 3578 w 16972"/>
              <a:gd name="connsiteY10" fmla="*/ 2800 h 10031"/>
              <a:gd name="connsiteX11" fmla="*/ 1188 w 16972"/>
              <a:gd name="connsiteY11" fmla="*/ 0 h 10031"/>
              <a:gd name="connsiteX12" fmla="*/ 0 w 16972"/>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0124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13069 w 24443"/>
              <a:gd name="connsiteY4" fmla="*/ 8015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1928 w 24443"/>
              <a:gd name="connsiteY5" fmla="*/ 7434 h 10031"/>
              <a:gd name="connsiteX6" fmla="*/ 13069 w 24443"/>
              <a:gd name="connsiteY6" fmla="*/ 8015 h 10031"/>
              <a:gd name="connsiteX7" fmla="*/ 13143 w 24443"/>
              <a:gd name="connsiteY7" fmla="*/ 10029 h 10031"/>
              <a:gd name="connsiteX8" fmla="*/ 24436 w 24443"/>
              <a:gd name="connsiteY8" fmla="*/ 10031 h 10031"/>
              <a:gd name="connsiteX9" fmla="*/ 16972 w 24443"/>
              <a:gd name="connsiteY9" fmla="*/ 8495 h 10031"/>
              <a:gd name="connsiteX10" fmla="*/ 11596 w 24443"/>
              <a:gd name="connsiteY10" fmla="*/ 6453 h 10031"/>
              <a:gd name="connsiteX11" fmla="*/ 6516 w 24443"/>
              <a:gd name="connsiteY11" fmla="*/ 4440 h 10031"/>
              <a:gd name="connsiteX12" fmla="*/ 3578 w 24443"/>
              <a:gd name="connsiteY12" fmla="*/ 2800 h 10031"/>
              <a:gd name="connsiteX13" fmla="*/ 1188 w 24443"/>
              <a:gd name="connsiteY13" fmla="*/ 0 h 10031"/>
              <a:gd name="connsiteX14" fmla="*/ 0 w 24443"/>
              <a:gd name="connsiteY14"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8495 h 10031"/>
              <a:gd name="connsiteX10" fmla="*/ 11596 w 24631"/>
              <a:gd name="connsiteY10" fmla="*/ 6453 h 10031"/>
              <a:gd name="connsiteX11" fmla="*/ 6516 w 24631"/>
              <a:gd name="connsiteY11" fmla="*/ 4440 h 10031"/>
              <a:gd name="connsiteX12" fmla="*/ 3578 w 24631"/>
              <a:gd name="connsiteY12" fmla="*/ 2800 h 10031"/>
              <a:gd name="connsiteX13" fmla="*/ 1188 w 24631"/>
              <a:gd name="connsiteY13" fmla="*/ 0 h 10031"/>
              <a:gd name="connsiteX14" fmla="*/ 0 w 24631"/>
              <a:gd name="connsiteY14"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6972 w 26690"/>
              <a:gd name="connsiteY10" fmla="*/ 9347 h 10031"/>
              <a:gd name="connsiteX11" fmla="*/ 16972 w 26690"/>
              <a:gd name="connsiteY11" fmla="*/ 8495 h 10031"/>
              <a:gd name="connsiteX12" fmla="*/ 11596 w 26690"/>
              <a:gd name="connsiteY12" fmla="*/ 6453 h 10031"/>
              <a:gd name="connsiteX13" fmla="*/ 6516 w 26690"/>
              <a:gd name="connsiteY13" fmla="*/ 4440 h 10031"/>
              <a:gd name="connsiteX14" fmla="*/ 3578 w 26690"/>
              <a:gd name="connsiteY14" fmla="*/ 2800 h 10031"/>
              <a:gd name="connsiteX15" fmla="*/ 1188 w 26690"/>
              <a:gd name="connsiteY15" fmla="*/ 0 h 10031"/>
              <a:gd name="connsiteX16" fmla="*/ 0 w 26690"/>
              <a:gd name="connsiteY16"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8260 w 26690"/>
              <a:gd name="connsiteY10" fmla="*/ 9587 h 10031"/>
              <a:gd name="connsiteX11" fmla="*/ 16972 w 26690"/>
              <a:gd name="connsiteY11" fmla="*/ 9347 h 10031"/>
              <a:gd name="connsiteX12" fmla="*/ 16972 w 26690"/>
              <a:gd name="connsiteY12" fmla="*/ 8495 h 10031"/>
              <a:gd name="connsiteX13" fmla="*/ 11596 w 26690"/>
              <a:gd name="connsiteY13" fmla="*/ 6453 h 10031"/>
              <a:gd name="connsiteX14" fmla="*/ 6516 w 26690"/>
              <a:gd name="connsiteY14" fmla="*/ 4440 h 10031"/>
              <a:gd name="connsiteX15" fmla="*/ 3578 w 26690"/>
              <a:gd name="connsiteY15" fmla="*/ 2800 h 10031"/>
              <a:gd name="connsiteX16" fmla="*/ 1188 w 26690"/>
              <a:gd name="connsiteY16" fmla="*/ 0 h 10031"/>
              <a:gd name="connsiteX17" fmla="*/ 0 w 26690"/>
              <a:gd name="connsiteY17" fmla="*/ 12 h 10031"/>
              <a:gd name="connsiteX0" fmla="*/ 0 w 40406"/>
              <a:gd name="connsiteY0" fmla="*/ 12 h 10061"/>
              <a:gd name="connsiteX1" fmla="*/ 625 w 40406"/>
              <a:gd name="connsiteY1" fmla="*/ 2188 h 10061"/>
              <a:gd name="connsiteX2" fmla="*/ 2781 w 40406"/>
              <a:gd name="connsiteY2" fmla="*/ 3795 h 10061"/>
              <a:gd name="connsiteX3" fmla="*/ 5095 w 40406"/>
              <a:gd name="connsiteY3" fmla="*/ 4832 h 10061"/>
              <a:gd name="connsiteX4" fmla="*/ 9792 w 40406"/>
              <a:gd name="connsiteY4" fmla="*/ 6723 h 10061"/>
              <a:gd name="connsiteX5" fmla="*/ 13069 w 40406"/>
              <a:gd name="connsiteY5" fmla="*/ 8015 h 10061"/>
              <a:gd name="connsiteX6" fmla="*/ 13143 w 40406"/>
              <a:gd name="connsiteY6" fmla="*/ 10029 h 10061"/>
              <a:gd name="connsiteX7" fmla="*/ 40304 w 40406"/>
              <a:gd name="connsiteY7" fmla="*/ 10061 h 10061"/>
              <a:gd name="connsiteX8" fmla="*/ 26434 w 40406"/>
              <a:gd name="connsiteY8" fmla="*/ 9627 h 10061"/>
              <a:gd name="connsiteX9" fmla="*/ 19365 w 40406"/>
              <a:gd name="connsiteY9" fmla="*/ 9617 h 10061"/>
              <a:gd name="connsiteX10" fmla="*/ 18260 w 40406"/>
              <a:gd name="connsiteY10" fmla="*/ 9587 h 10061"/>
              <a:gd name="connsiteX11" fmla="*/ 16972 w 40406"/>
              <a:gd name="connsiteY11" fmla="*/ 9347 h 10061"/>
              <a:gd name="connsiteX12" fmla="*/ 16972 w 40406"/>
              <a:gd name="connsiteY12" fmla="*/ 8495 h 10061"/>
              <a:gd name="connsiteX13" fmla="*/ 11596 w 40406"/>
              <a:gd name="connsiteY13" fmla="*/ 6453 h 10061"/>
              <a:gd name="connsiteX14" fmla="*/ 6516 w 40406"/>
              <a:gd name="connsiteY14" fmla="*/ 4440 h 10061"/>
              <a:gd name="connsiteX15" fmla="*/ 3578 w 40406"/>
              <a:gd name="connsiteY15" fmla="*/ 2800 h 10061"/>
              <a:gd name="connsiteX16" fmla="*/ 1188 w 40406"/>
              <a:gd name="connsiteY16" fmla="*/ 0 h 10061"/>
              <a:gd name="connsiteX17" fmla="*/ 0 w 40406"/>
              <a:gd name="connsiteY17" fmla="*/ 12 h 10061"/>
              <a:gd name="connsiteX0" fmla="*/ 0 w 41114"/>
              <a:gd name="connsiteY0" fmla="*/ 12 h 10061"/>
              <a:gd name="connsiteX1" fmla="*/ 625 w 41114"/>
              <a:gd name="connsiteY1" fmla="*/ 2188 h 10061"/>
              <a:gd name="connsiteX2" fmla="*/ 2781 w 41114"/>
              <a:gd name="connsiteY2" fmla="*/ 3795 h 10061"/>
              <a:gd name="connsiteX3" fmla="*/ 5095 w 41114"/>
              <a:gd name="connsiteY3" fmla="*/ 4832 h 10061"/>
              <a:gd name="connsiteX4" fmla="*/ 9792 w 41114"/>
              <a:gd name="connsiteY4" fmla="*/ 6723 h 10061"/>
              <a:gd name="connsiteX5" fmla="*/ 13069 w 41114"/>
              <a:gd name="connsiteY5" fmla="*/ 8015 h 10061"/>
              <a:gd name="connsiteX6" fmla="*/ 13143 w 41114"/>
              <a:gd name="connsiteY6" fmla="*/ 10029 h 10061"/>
              <a:gd name="connsiteX7" fmla="*/ 40304 w 41114"/>
              <a:gd name="connsiteY7" fmla="*/ 10061 h 10061"/>
              <a:gd name="connsiteX8" fmla="*/ 40130 w 41114"/>
              <a:gd name="connsiteY8" fmla="*/ 9637 h 10061"/>
              <a:gd name="connsiteX9" fmla="*/ 19365 w 41114"/>
              <a:gd name="connsiteY9" fmla="*/ 9617 h 10061"/>
              <a:gd name="connsiteX10" fmla="*/ 18260 w 41114"/>
              <a:gd name="connsiteY10" fmla="*/ 9587 h 10061"/>
              <a:gd name="connsiteX11" fmla="*/ 16972 w 41114"/>
              <a:gd name="connsiteY11" fmla="*/ 9347 h 10061"/>
              <a:gd name="connsiteX12" fmla="*/ 16972 w 41114"/>
              <a:gd name="connsiteY12" fmla="*/ 8495 h 10061"/>
              <a:gd name="connsiteX13" fmla="*/ 11596 w 41114"/>
              <a:gd name="connsiteY13" fmla="*/ 6453 h 10061"/>
              <a:gd name="connsiteX14" fmla="*/ 6516 w 41114"/>
              <a:gd name="connsiteY14" fmla="*/ 4440 h 10061"/>
              <a:gd name="connsiteX15" fmla="*/ 3578 w 41114"/>
              <a:gd name="connsiteY15" fmla="*/ 2800 h 10061"/>
              <a:gd name="connsiteX16" fmla="*/ 1188 w 41114"/>
              <a:gd name="connsiteY16" fmla="*/ 0 h 10061"/>
              <a:gd name="connsiteX17" fmla="*/ 0 w 41114"/>
              <a:gd name="connsiteY17" fmla="*/ 12 h 10061"/>
              <a:gd name="connsiteX0" fmla="*/ 0 w 40304"/>
              <a:gd name="connsiteY0" fmla="*/ 12 h 10061"/>
              <a:gd name="connsiteX1" fmla="*/ 625 w 40304"/>
              <a:gd name="connsiteY1" fmla="*/ 2188 h 10061"/>
              <a:gd name="connsiteX2" fmla="*/ 2781 w 40304"/>
              <a:gd name="connsiteY2" fmla="*/ 3795 h 10061"/>
              <a:gd name="connsiteX3" fmla="*/ 5095 w 40304"/>
              <a:gd name="connsiteY3" fmla="*/ 4832 h 10061"/>
              <a:gd name="connsiteX4" fmla="*/ 9792 w 40304"/>
              <a:gd name="connsiteY4" fmla="*/ 6723 h 10061"/>
              <a:gd name="connsiteX5" fmla="*/ 13069 w 40304"/>
              <a:gd name="connsiteY5" fmla="*/ 8015 h 10061"/>
              <a:gd name="connsiteX6" fmla="*/ 13143 w 40304"/>
              <a:gd name="connsiteY6" fmla="*/ 10029 h 10061"/>
              <a:gd name="connsiteX7" fmla="*/ 40304 w 40304"/>
              <a:gd name="connsiteY7" fmla="*/ 10061 h 10061"/>
              <a:gd name="connsiteX8" fmla="*/ 40130 w 40304"/>
              <a:gd name="connsiteY8" fmla="*/ 9637 h 10061"/>
              <a:gd name="connsiteX9" fmla="*/ 19365 w 40304"/>
              <a:gd name="connsiteY9" fmla="*/ 9617 h 10061"/>
              <a:gd name="connsiteX10" fmla="*/ 18260 w 40304"/>
              <a:gd name="connsiteY10" fmla="*/ 9587 h 10061"/>
              <a:gd name="connsiteX11" fmla="*/ 16972 w 40304"/>
              <a:gd name="connsiteY11" fmla="*/ 9347 h 10061"/>
              <a:gd name="connsiteX12" fmla="*/ 16972 w 40304"/>
              <a:gd name="connsiteY12" fmla="*/ 8495 h 10061"/>
              <a:gd name="connsiteX13" fmla="*/ 11596 w 40304"/>
              <a:gd name="connsiteY13" fmla="*/ 6453 h 10061"/>
              <a:gd name="connsiteX14" fmla="*/ 6516 w 40304"/>
              <a:gd name="connsiteY14" fmla="*/ 4440 h 10061"/>
              <a:gd name="connsiteX15" fmla="*/ 3578 w 40304"/>
              <a:gd name="connsiteY15" fmla="*/ 2800 h 10061"/>
              <a:gd name="connsiteX16" fmla="*/ 1188 w 40304"/>
              <a:gd name="connsiteY16" fmla="*/ 0 h 10061"/>
              <a:gd name="connsiteX17" fmla="*/ 0 w 40304"/>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59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2097 w 40084"/>
              <a:gd name="connsiteY16" fmla="*/ 1497 h 10061"/>
              <a:gd name="connsiteX17" fmla="*/ 1188 w 40084"/>
              <a:gd name="connsiteY17" fmla="*/ 0 h 10061"/>
              <a:gd name="connsiteX18" fmla="*/ 0 w 40084"/>
              <a:gd name="connsiteY18"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4748 w 40084"/>
              <a:gd name="connsiteY15" fmla="*/ 3609 h 10061"/>
              <a:gd name="connsiteX16" fmla="*/ 3578 w 40084"/>
              <a:gd name="connsiteY16" fmla="*/ 2800 h 10061"/>
              <a:gd name="connsiteX17" fmla="*/ 2097 w 40084"/>
              <a:gd name="connsiteY17" fmla="*/ 1497 h 10061"/>
              <a:gd name="connsiteX18" fmla="*/ 1188 w 40084"/>
              <a:gd name="connsiteY18" fmla="*/ 0 h 10061"/>
              <a:gd name="connsiteX19" fmla="*/ 0 w 40084"/>
              <a:gd name="connsiteY19" fmla="*/ 12 h 10061"/>
              <a:gd name="connsiteX0" fmla="*/ 0 w 40351"/>
              <a:gd name="connsiteY0" fmla="*/ 12 h 10029"/>
              <a:gd name="connsiteX1" fmla="*/ 625 w 40351"/>
              <a:gd name="connsiteY1" fmla="*/ 2188 h 10029"/>
              <a:gd name="connsiteX2" fmla="*/ 2781 w 40351"/>
              <a:gd name="connsiteY2" fmla="*/ 3795 h 10029"/>
              <a:gd name="connsiteX3" fmla="*/ 5095 w 40351"/>
              <a:gd name="connsiteY3" fmla="*/ 4832 h 10029"/>
              <a:gd name="connsiteX4" fmla="*/ 9792 w 40351"/>
              <a:gd name="connsiteY4" fmla="*/ 6723 h 10029"/>
              <a:gd name="connsiteX5" fmla="*/ 13069 w 40351"/>
              <a:gd name="connsiteY5" fmla="*/ 8015 h 10029"/>
              <a:gd name="connsiteX6" fmla="*/ 13143 w 40351"/>
              <a:gd name="connsiteY6" fmla="*/ 10029 h 10029"/>
              <a:gd name="connsiteX7" fmla="*/ 40351 w 40351"/>
              <a:gd name="connsiteY7" fmla="*/ 10021 h 10029"/>
              <a:gd name="connsiteX8" fmla="*/ 40020 w 40351"/>
              <a:gd name="connsiteY8" fmla="*/ 9617 h 10029"/>
              <a:gd name="connsiteX9" fmla="*/ 19365 w 40351"/>
              <a:gd name="connsiteY9" fmla="*/ 9617 h 10029"/>
              <a:gd name="connsiteX10" fmla="*/ 18260 w 40351"/>
              <a:gd name="connsiteY10" fmla="*/ 9587 h 10029"/>
              <a:gd name="connsiteX11" fmla="*/ 16972 w 40351"/>
              <a:gd name="connsiteY11" fmla="*/ 9347 h 10029"/>
              <a:gd name="connsiteX12" fmla="*/ 16972 w 40351"/>
              <a:gd name="connsiteY12" fmla="*/ 8495 h 10029"/>
              <a:gd name="connsiteX13" fmla="*/ 11596 w 40351"/>
              <a:gd name="connsiteY13" fmla="*/ 6453 h 10029"/>
              <a:gd name="connsiteX14" fmla="*/ 6516 w 40351"/>
              <a:gd name="connsiteY14" fmla="*/ 4440 h 10029"/>
              <a:gd name="connsiteX15" fmla="*/ 4748 w 40351"/>
              <a:gd name="connsiteY15" fmla="*/ 3609 h 10029"/>
              <a:gd name="connsiteX16" fmla="*/ 3578 w 40351"/>
              <a:gd name="connsiteY16" fmla="*/ 2800 h 10029"/>
              <a:gd name="connsiteX17" fmla="*/ 2097 w 40351"/>
              <a:gd name="connsiteY17" fmla="*/ 1497 h 10029"/>
              <a:gd name="connsiteX18" fmla="*/ 1188 w 40351"/>
              <a:gd name="connsiteY18" fmla="*/ 0 h 10029"/>
              <a:gd name="connsiteX19" fmla="*/ 0 w 40351"/>
              <a:gd name="connsiteY19" fmla="*/ 12 h 10029"/>
              <a:gd name="connsiteX0" fmla="*/ 0 w 40202"/>
              <a:gd name="connsiteY0" fmla="*/ 12 h 10029"/>
              <a:gd name="connsiteX1" fmla="*/ 625 w 40202"/>
              <a:gd name="connsiteY1" fmla="*/ 2188 h 10029"/>
              <a:gd name="connsiteX2" fmla="*/ 2781 w 40202"/>
              <a:gd name="connsiteY2" fmla="*/ 3795 h 10029"/>
              <a:gd name="connsiteX3" fmla="*/ 5095 w 40202"/>
              <a:gd name="connsiteY3" fmla="*/ 4832 h 10029"/>
              <a:gd name="connsiteX4" fmla="*/ 9792 w 40202"/>
              <a:gd name="connsiteY4" fmla="*/ 6723 h 10029"/>
              <a:gd name="connsiteX5" fmla="*/ 13069 w 40202"/>
              <a:gd name="connsiteY5" fmla="*/ 8015 h 10029"/>
              <a:gd name="connsiteX6" fmla="*/ 13143 w 40202"/>
              <a:gd name="connsiteY6" fmla="*/ 10029 h 10029"/>
              <a:gd name="connsiteX7" fmla="*/ 40202 w 40202"/>
              <a:gd name="connsiteY7" fmla="*/ 10021 h 10029"/>
              <a:gd name="connsiteX8" fmla="*/ 40020 w 40202"/>
              <a:gd name="connsiteY8" fmla="*/ 9617 h 10029"/>
              <a:gd name="connsiteX9" fmla="*/ 19365 w 40202"/>
              <a:gd name="connsiteY9" fmla="*/ 9617 h 10029"/>
              <a:gd name="connsiteX10" fmla="*/ 18260 w 40202"/>
              <a:gd name="connsiteY10" fmla="*/ 9587 h 10029"/>
              <a:gd name="connsiteX11" fmla="*/ 16972 w 40202"/>
              <a:gd name="connsiteY11" fmla="*/ 9347 h 10029"/>
              <a:gd name="connsiteX12" fmla="*/ 16972 w 40202"/>
              <a:gd name="connsiteY12" fmla="*/ 8495 h 10029"/>
              <a:gd name="connsiteX13" fmla="*/ 11596 w 40202"/>
              <a:gd name="connsiteY13" fmla="*/ 6453 h 10029"/>
              <a:gd name="connsiteX14" fmla="*/ 6516 w 40202"/>
              <a:gd name="connsiteY14" fmla="*/ 4440 h 10029"/>
              <a:gd name="connsiteX15" fmla="*/ 4748 w 40202"/>
              <a:gd name="connsiteY15" fmla="*/ 3609 h 10029"/>
              <a:gd name="connsiteX16" fmla="*/ 3578 w 40202"/>
              <a:gd name="connsiteY16" fmla="*/ 2800 h 10029"/>
              <a:gd name="connsiteX17" fmla="*/ 2097 w 40202"/>
              <a:gd name="connsiteY17" fmla="*/ 1497 h 10029"/>
              <a:gd name="connsiteX18" fmla="*/ 1188 w 40202"/>
              <a:gd name="connsiteY18" fmla="*/ 0 h 10029"/>
              <a:gd name="connsiteX19" fmla="*/ 0 w 40202"/>
              <a:gd name="connsiteY19" fmla="*/ 12 h 10029"/>
              <a:gd name="connsiteX0" fmla="*/ 0 w 40228"/>
              <a:gd name="connsiteY0" fmla="*/ 12 h 10029"/>
              <a:gd name="connsiteX1" fmla="*/ 625 w 40228"/>
              <a:gd name="connsiteY1" fmla="*/ 2188 h 10029"/>
              <a:gd name="connsiteX2" fmla="*/ 2781 w 40228"/>
              <a:gd name="connsiteY2" fmla="*/ 3795 h 10029"/>
              <a:gd name="connsiteX3" fmla="*/ 5095 w 40228"/>
              <a:gd name="connsiteY3" fmla="*/ 4832 h 10029"/>
              <a:gd name="connsiteX4" fmla="*/ 9792 w 40228"/>
              <a:gd name="connsiteY4" fmla="*/ 6723 h 10029"/>
              <a:gd name="connsiteX5" fmla="*/ 13069 w 40228"/>
              <a:gd name="connsiteY5" fmla="*/ 8015 h 10029"/>
              <a:gd name="connsiteX6" fmla="*/ 13143 w 40228"/>
              <a:gd name="connsiteY6" fmla="*/ 10029 h 10029"/>
              <a:gd name="connsiteX7" fmla="*/ 40202 w 40228"/>
              <a:gd name="connsiteY7" fmla="*/ 10021 h 10029"/>
              <a:gd name="connsiteX8" fmla="*/ 40228 w 40228"/>
              <a:gd name="connsiteY8" fmla="*/ 9617 h 10029"/>
              <a:gd name="connsiteX9" fmla="*/ 19365 w 40228"/>
              <a:gd name="connsiteY9" fmla="*/ 9617 h 10029"/>
              <a:gd name="connsiteX10" fmla="*/ 18260 w 40228"/>
              <a:gd name="connsiteY10" fmla="*/ 9587 h 10029"/>
              <a:gd name="connsiteX11" fmla="*/ 16972 w 40228"/>
              <a:gd name="connsiteY11" fmla="*/ 9347 h 10029"/>
              <a:gd name="connsiteX12" fmla="*/ 16972 w 40228"/>
              <a:gd name="connsiteY12" fmla="*/ 8495 h 10029"/>
              <a:gd name="connsiteX13" fmla="*/ 11596 w 40228"/>
              <a:gd name="connsiteY13" fmla="*/ 6453 h 10029"/>
              <a:gd name="connsiteX14" fmla="*/ 6516 w 40228"/>
              <a:gd name="connsiteY14" fmla="*/ 4440 h 10029"/>
              <a:gd name="connsiteX15" fmla="*/ 4748 w 40228"/>
              <a:gd name="connsiteY15" fmla="*/ 3609 h 10029"/>
              <a:gd name="connsiteX16" fmla="*/ 3578 w 40228"/>
              <a:gd name="connsiteY16" fmla="*/ 2800 h 10029"/>
              <a:gd name="connsiteX17" fmla="*/ 2097 w 40228"/>
              <a:gd name="connsiteY17" fmla="*/ 1497 h 10029"/>
              <a:gd name="connsiteX18" fmla="*/ 1188 w 40228"/>
              <a:gd name="connsiteY18" fmla="*/ 0 h 10029"/>
              <a:gd name="connsiteX19" fmla="*/ 0 w 40228"/>
              <a:gd name="connsiteY19" fmla="*/ 12 h 10029"/>
              <a:gd name="connsiteX0" fmla="*/ 0 w 40258"/>
              <a:gd name="connsiteY0" fmla="*/ 12 h 10029"/>
              <a:gd name="connsiteX1" fmla="*/ 625 w 40258"/>
              <a:gd name="connsiteY1" fmla="*/ 2188 h 10029"/>
              <a:gd name="connsiteX2" fmla="*/ 2781 w 40258"/>
              <a:gd name="connsiteY2" fmla="*/ 3795 h 10029"/>
              <a:gd name="connsiteX3" fmla="*/ 5095 w 40258"/>
              <a:gd name="connsiteY3" fmla="*/ 4832 h 10029"/>
              <a:gd name="connsiteX4" fmla="*/ 9792 w 40258"/>
              <a:gd name="connsiteY4" fmla="*/ 6723 h 10029"/>
              <a:gd name="connsiteX5" fmla="*/ 13069 w 40258"/>
              <a:gd name="connsiteY5" fmla="*/ 8015 h 10029"/>
              <a:gd name="connsiteX6" fmla="*/ 13143 w 40258"/>
              <a:gd name="connsiteY6" fmla="*/ 10029 h 10029"/>
              <a:gd name="connsiteX7" fmla="*/ 40202 w 40258"/>
              <a:gd name="connsiteY7" fmla="*/ 10021 h 10029"/>
              <a:gd name="connsiteX8" fmla="*/ 40258 w 40258"/>
              <a:gd name="connsiteY8" fmla="*/ 9625 h 10029"/>
              <a:gd name="connsiteX9" fmla="*/ 19365 w 40258"/>
              <a:gd name="connsiteY9" fmla="*/ 9617 h 10029"/>
              <a:gd name="connsiteX10" fmla="*/ 18260 w 40258"/>
              <a:gd name="connsiteY10" fmla="*/ 9587 h 10029"/>
              <a:gd name="connsiteX11" fmla="*/ 16972 w 40258"/>
              <a:gd name="connsiteY11" fmla="*/ 9347 h 10029"/>
              <a:gd name="connsiteX12" fmla="*/ 16972 w 40258"/>
              <a:gd name="connsiteY12" fmla="*/ 8495 h 10029"/>
              <a:gd name="connsiteX13" fmla="*/ 11596 w 40258"/>
              <a:gd name="connsiteY13" fmla="*/ 6453 h 10029"/>
              <a:gd name="connsiteX14" fmla="*/ 6516 w 40258"/>
              <a:gd name="connsiteY14" fmla="*/ 4440 h 10029"/>
              <a:gd name="connsiteX15" fmla="*/ 4748 w 40258"/>
              <a:gd name="connsiteY15" fmla="*/ 3609 h 10029"/>
              <a:gd name="connsiteX16" fmla="*/ 3578 w 40258"/>
              <a:gd name="connsiteY16" fmla="*/ 2800 h 10029"/>
              <a:gd name="connsiteX17" fmla="*/ 2097 w 40258"/>
              <a:gd name="connsiteY17" fmla="*/ 1497 h 10029"/>
              <a:gd name="connsiteX18" fmla="*/ 1188 w 40258"/>
              <a:gd name="connsiteY18" fmla="*/ 0 h 10029"/>
              <a:gd name="connsiteX19" fmla="*/ 0 w 40258"/>
              <a:gd name="connsiteY19" fmla="*/ 12 h 10029"/>
              <a:gd name="connsiteX0" fmla="*/ 0 w 40204"/>
              <a:gd name="connsiteY0" fmla="*/ 12 h 10029"/>
              <a:gd name="connsiteX1" fmla="*/ 625 w 40204"/>
              <a:gd name="connsiteY1" fmla="*/ 2188 h 10029"/>
              <a:gd name="connsiteX2" fmla="*/ 2781 w 40204"/>
              <a:gd name="connsiteY2" fmla="*/ 3795 h 10029"/>
              <a:gd name="connsiteX3" fmla="*/ 5095 w 40204"/>
              <a:gd name="connsiteY3" fmla="*/ 4832 h 10029"/>
              <a:gd name="connsiteX4" fmla="*/ 9792 w 40204"/>
              <a:gd name="connsiteY4" fmla="*/ 6723 h 10029"/>
              <a:gd name="connsiteX5" fmla="*/ 13069 w 40204"/>
              <a:gd name="connsiteY5" fmla="*/ 8015 h 10029"/>
              <a:gd name="connsiteX6" fmla="*/ 13143 w 40204"/>
              <a:gd name="connsiteY6" fmla="*/ 10029 h 10029"/>
              <a:gd name="connsiteX7" fmla="*/ 40202 w 40204"/>
              <a:gd name="connsiteY7" fmla="*/ 10021 h 10029"/>
              <a:gd name="connsiteX8" fmla="*/ 40169 w 40204"/>
              <a:gd name="connsiteY8" fmla="*/ 9625 h 10029"/>
              <a:gd name="connsiteX9" fmla="*/ 19365 w 40204"/>
              <a:gd name="connsiteY9" fmla="*/ 9617 h 10029"/>
              <a:gd name="connsiteX10" fmla="*/ 18260 w 40204"/>
              <a:gd name="connsiteY10" fmla="*/ 9587 h 10029"/>
              <a:gd name="connsiteX11" fmla="*/ 16972 w 40204"/>
              <a:gd name="connsiteY11" fmla="*/ 9347 h 10029"/>
              <a:gd name="connsiteX12" fmla="*/ 16972 w 40204"/>
              <a:gd name="connsiteY12" fmla="*/ 8495 h 10029"/>
              <a:gd name="connsiteX13" fmla="*/ 11596 w 40204"/>
              <a:gd name="connsiteY13" fmla="*/ 6453 h 10029"/>
              <a:gd name="connsiteX14" fmla="*/ 6516 w 40204"/>
              <a:gd name="connsiteY14" fmla="*/ 4440 h 10029"/>
              <a:gd name="connsiteX15" fmla="*/ 4748 w 40204"/>
              <a:gd name="connsiteY15" fmla="*/ 3609 h 10029"/>
              <a:gd name="connsiteX16" fmla="*/ 3578 w 40204"/>
              <a:gd name="connsiteY16" fmla="*/ 2800 h 10029"/>
              <a:gd name="connsiteX17" fmla="*/ 2097 w 40204"/>
              <a:gd name="connsiteY17" fmla="*/ 1497 h 10029"/>
              <a:gd name="connsiteX18" fmla="*/ 1188 w 40204"/>
              <a:gd name="connsiteY18" fmla="*/ 0 h 10029"/>
              <a:gd name="connsiteX19" fmla="*/ 0 w 40204"/>
              <a:gd name="connsiteY19" fmla="*/ 12 h 10029"/>
              <a:gd name="connsiteX0" fmla="*/ 0 w 40204"/>
              <a:gd name="connsiteY0" fmla="*/ 12 h 10029"/>
              <a:gd name="connsiteX1" fmla="*/ 625 w 40204"/>
              <a:gd name="connsiteY1" fmla="*/ 2188 h 10029"/>
              <a:gd name="connsiteX2" fmla="*/ 2781 w 40204"/>
              <a:gd name="connsiteY2" fmla="*/ 3795 h 10029"/>
              <a:gd name="connsiteX3" fmla="*/ 5095 w 40204"/>
              <a:gd name="connsiteY3" fmla="*/ 4832 h 10029"/>
              <a:gd name="connsiteX4" fmla="*/ 9792 w 40204"/>
              <a:gd name="connsiteY4" fmla="*/ 6723 h 10029"/>
              <a:gd name="connsiteX5" fmla="*/ 13069 w 40204"/>
              <a:gd name="connsiteY5" fmla="*/ 8015 h 10029"/>
              <a:gd name="connsiteX6" fmla="*/ 13143 w 40204"/>
              <a:gd name="connsiteY6" fmla="*/ 10029 h 10029"/>
              <a:gd name="connsiteX7" fmla="*/ 40202 w 40204"/>
              <a:gd name="connsiteY7" fmla="*/ 10021 h 10029"/>
              <a:gd name="connsiteX8" fmla="*/ 40169 w 40204"/>
              <a:gd name="connsiteY8" fmla="*/ 9625 h 10029"/>
              <a:gd name="connsiteX9" fmla="*/ 19365 w 40204"/>
              <a:gd name="connsiteY9" fmla="*/ 9617 h 10029"/>
              <a:gd name="connsiteX10" fmla="*/ 18260 w 40204"/>
              <a:gd name="connsiteY10" fmla="*/ 9587 h 10029"/>
              <a:gd name="connsiteX11" fmla="*/ 16972 w 40204"/>
              <a:gd name="connsiteY11" fmla="*/ 9347 h 10029"/>
              <a:gd name="connsiteX12" fmla="*/ 16972 w 40204"/>
              <a:gd name="connsiteY12" fmla="*/ 8495 h 10029"/>
              <a:gd name="connsiteX13" fmla="*/ 11596 w 40204"/>
              <a:gd name="connsiteY13" fmla="*/ 6453 h 10029"/>
              <a:gd name="connsiteX14" fmla="*/ 6516 w 40204"/>
              <a:gd name="connsiteY14" fmla="*/ 4440 h 10029"/>
              <a:gd name="connsiteX15" fmla="*/ 4748 w 40204"/>
              <a:gd name="connsiteY15" fmla="*/ 3609 h 10029"/>
              <a:gd name="connsiteX16" fmla="*/ 3578 w 40204"/>
              <a:gd name="connsiteY16" fmla="*/ 2800 h 10029"/>
              <a:gd name="connsiteX17" fmla="*/ 2097 w 40204"/>
              <a:gd name="connsiteY17" fmla="*/ 1497 h 10029"/>
              <a:gd name="connsiteX18" fmla="*/ 1188 w 40204"/>
              <a:gd name="connsiteY18" fmla="*/ 0 h 10029"/>
              <a:gd name="connsiteX19" fmla="*/ 0 w 40204"/>
              <a:gd name="connsiteY19" fmla="*/ 12 h 1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04" h="10029">
                <a:moveTo>
                  <a:pt x="0" y="12"/>
                </a:moveTo>
                <a:cubicBezTo>
                  <a:pt x="23" y="345"/>
                  <a:pt x="162" y="1558"/>
                  <a:pt x="625" y="2188"/>
                </a:cubicBezTo>
                <a:cubicBezTo>
                  <a:pt x="1089" y="2819"/>
                  <a:pt x="2153" y="3323"/>
                  <a:pt x="2781" y="3795"/>
                </a:cubicBezTo>
                <a:lnTo>
                  <a:pt x="5095" y="4832"/>
                </a:lnTo>
                <a:lnTo>
                  <a:pt x="9792" y="6723"/>
                </a:lnTo>
                <a:lnTo>
                  <a:pt x="13069" y="8015"/>
                </a:lnTo>
                <a:cubicBezTo>
                  <a:pt x="13094" y="8686"/>
                  <a:pt x="13118" y="9358"/>
                  <a:pt x="13143" y="10029"/>
                </a:cubicBezTo>
                <a:lnTo>
                  <a:pt x="40202" y="10021"/>
                </a:lnTo>
                <a:cubicBezTo>
                  <a:pt x="40218" y="9880"/>
                  <a:pt x="40153" y="9766"/>
                  <a:pt x="40169" y="9625"/>
                </a:cubicBezTo>
                <a:lnTo>
                  <a:pt x="19365" y="9617"/>
                </a:lnTo>
                <a:lnTo>
                  <a:pt x="18260" y="9587"/>
                </a:lnTo>
                <a:cubicBezTo>
                  <a:pt x="17861" y="9542"/>
                  <a:pt x="17205" y="9516"/>
                  <a:pt x="16972" y="9347"/>
                </a:cubicBezTo>
                <a:lnTo>
                  <a:pt x="16972" y="8495"/>
                </a:lnTo>
                <a:lnTo>
                  <a:pt x="11596" y="6453"/>
                </a:lnTo>
                <a:cubicBezTo>
                  <a:pt x="10111" y="5765"/>
                  <a:pt x="8001" y="5128"/>
                  <a:pt x="6516" y="4440"/>
                </a:cubicBezTo>
                <a:cubicBezTo>
                  <a:pt x="5976" y="4153"/>
                  <a:pt x="5288" y="3896"/>
                  <a:pt x="4748" y="3609"/>
                </a:cubicBezTo>
                <a:lnTo>
                  <a:pt x="3578" y="2800"/>
                </a:lnTo>
                <a:cubicBezTo>
                  <a:pt x="2885" y="2308"/>
                  <a:pt x="2495" y="1964"/>
                  <a:pt x="2097" y="1497"/>
                </a:cubicBezTo>
                <a:cubicBezTo>
                  <a:pt x="1699" y="1030"/>
                  <a:pt x="1580" y="246"/>
                  <a:pt x="1188" y="0"/>
                </a:cubicBezTo>
                <a:lnTo>
                  <a:pt x="0" y="12"/>
                </a:lnTo>
                <a:close/>
              </a:path>
            </a:pathLst>
          </a:custGeom>
          <a:solidFill>
            <a:schemeClr val="accent1">
              <a:lumMod val="75000"/>
              <a:alpha val="27000"/>
            </a:schemeClr>
          </a:solidFill>
          <a:ln w="28575" cmpd="sng">
            <a:solidFill>
              <a:schemeClr val="accent1">
                <a:lumMod val="75000"/>
              </a:schemeClr>
            </a:solidFill>
            <a:round/>
            <a:headEnd/>
            <a:tailEnd/>
          </a:ln>
          <a:effectLst/>
        </p:spPr>
        <p:txBody>
          <a:bodyPr/>
          <a:lstStyle/>
          <a:p>
            <a:endParaRPr lang="en-US" dirty="0"/>
          </a:p>
        </p:txBody>
      </p:sp>
      <p:sp>
        <p:nvSpPr>
          <p:cNvPr id="11" name="Freeform 3"/>
          <p:cNvSpPr>
            <a:spLocks/>
          </p:cNvSpPr>
          <p:nvPr/>
        </p:nvSpPr>
        <p:spPr bwMode="auto">
          <a:xfrm>
            <a:off x="5102099" y="971081"/>
            <a:ext cx="3394523" cy="4527353"/>
          </a:xfrm>
          <a:custGeom>
            <a:avLst/>
            <a:gdLst>
              <a:gd name="T0" fmla="*/ 0 w 1072"/>
              <a:gd name="T1" fmla="*/ 0 h 2834"/>
              <a:gd name="T2" fmla="*/ 700 w 1072"/>
              <a:gd name="T3" fmla="*/ 1350 h 2834"/>
              <a:gd name="T4" fmla="*/ 1072 w 1072"/>
              <a:gd name="T5" fmla="*/ 2834 h 2834"/>
              <a:gd name="connsiteX0" fmla="*/ 0 w 9748"/>
              <a:gd name="connsiteY0" fmla="*/ 0 h 9989"/>
              <a:gd name="connsiteX1" fmla="*/ 6278 w 9748"/>
              <a:gd name="connsiteY1" fmla="*/ 4753 h 9989"/>
              <a:gd name="connsiteX2" fmla="*/ 9748 w 9748"/>
              <a:gd name="connsiteY2" fmla="*/ 9989 h 9989"/>
              <a:gd name="connsiteX0" fmla="*/ 0 w 10000"/>
              <a:gd name="connsiteY0" fmla="*/ 0 h 10000"/>
              <a:gd name="connsiteX1" fmla="*/ 3684 w 10000"/>
              <a:gd name="connsiteY1" fmla="*/ 4832 h 10000"/>
              <a:gd name="connsiteX2" fmla="*/ 10000 w 10000"/>
              <a:gd name="connsiteY2" fmla="*/ 10000 h 10000"/>
              <a:gd name="connsiteX0" fmla="*/ 0 w 10000"/>
              <a:gd name="connsiteY0" fmla="*/ 0 h 10000"/>
              <a:gd name="connsiteX1" fmla="*/ 493 w 10000"/>
              <a:gd name="connsiteY1" fmla="*/ 1360 h 10000"/>
              <a:gd name="connsiteX2" fmla="*/ 3684 w 10000"/>
              <a:gd name="connsiteY2" fmla="*/ 4832 h 10000"/>
              <a:gd name="connsiteX3" fmla="*/ 10000 w 10000"/>
              <a:gd name="connsiteY3"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8077"/>
              <a:gd name="connsiteY0" fmla="*/ 0 h 10042"/>
              <a:gd name="connsiteX1" fmla="*/ 493 w 8077"/>
              <a:gd name="connsiteY1" fmla="*/ 1360 h 10042"/>
              <a:gd name="connsiteX2" fmla="*/ 2761 w 8077"/>
              <a:gd name="connsiteY2" fmla="*/ 3617 h 10042"/>
              <a:gd name="connsiteX3" fmla="*/ 3684 w 8077"/>
              <a:gd name="connsiteY3" fmla="*/ 4832 h 10042"/>
              <a:gd name="connsiteX4" fmla="*/ 8077 w 8077"/>
              <a:gd name="connsiteY4" fmla="*/ 10042 h 10042"/>
              <a:gd name="connsiteX0" fmla="*/ 0 w 10000"/>
              <a:gd name="connsiteY0" fmla="*/ 0 h 10349"/>
              <a:gd name="connsiteX1" fmla="*/ 610 w 10000"/>
              <a:gd name="connsiteY1" fmla="*/ 1354 h 10349"/>
              <a:gd name="connsiteX2" fmla="*/ 3418 w 10000"/>
              <a:gd name="connsiteY2" fmla="*/ 3602 h 10349"/>
              <a:gd name="connsiteX3" fmla="*/ 4561 w 10000"/>
              <a:gd name="connsiteY3" fmla="*/ 4812 h 10349"/>
              <a:gd name="connsiteX4" fmla="*/ 9176 w 10000"/>
              <a:gd name="connsiteY4" fmla="*/ 10018 h 10349"/>
              <a:gd name="connsiteX5" fmla="*/ 10000 w 10000"/>
              <a:gd name="connsiteY5" fmla="*/ 10000 h 10349"/>
              <a:gd name="connsiteX0" fmla="*/ 0 w 10000"/>
              <a:gd name="connsiteY0" fmla="*/ 0 h 10453"/>
              <a:gd name="connsiteX1" fmla="*/ 610 w 10000"/>
              <a:gd name="connsiteY1" fmla="*/ 1354 h 10453"/>
              <a:gd name="connsiteX2" fmla="*/ 3418 w 10000"/>
              <a:gd name="connsiteY2" fmla="*/ 3602 h 10453"/>
              <a:gd name="connsiteX3" fmla="*/ 4561 w 10000"/>
              <a:gd name="connsiteY3" fmla="*/ 4812 h 10453"/>
              <a:gd name="connsiteX4" fmla="*/ 9176 w 10000"/>
              <a:gd name="connsiteY4" fmla="*/ 10018 h 10453"/>
              <a:gd name="connsiteX5" fmla="*/ 9816 w 10000"/>
              <a:gd name="connsiteY5" fmla="*/ 10155 h 10453"/>
              <a:gd name="connsiteX6" fmla="*/ 10000 w 10000"/>
              <a:gd name="connsiteY6" fmla="*/ 10000 h 10453"/>
              <a:gd name="connsiteX0" fmla="*/ 0 w 10000"/>
              <a:gd name="connsiteY0" fmla="*/ 0 h 10398"/>
              <a:gd name="connsiteX1" fmla="*/ 610 w 10000"/>
              <a:gd name="connsiteY1" fmla="*/ 1354 h 10398"/>
              <a:gd name="connsiteX2" fmla="*/ 3418 w 10000"/>
              <a:gd name="connsiteY2" fmla="*/ 3602 h 10398"/>
              <a:gd name="connsiteX3" fmla="*/ 4561 w 10000"/>
              <a:gd name="connsiteY3" fmla="*/ 4812 h 10398"/>
              <a:gd name="connsiteX4" fmla="*/ 9176 w 10000"/>
              <a:gd name="connsiteY4" fmla="*/ 10018 h 10398"/>
              <a:gd name="connsiteX5" fmla="*/ 10000 w 10000"/>
              <a:gd name="connsiteY5" fmla="*/ 10000 h 1039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9176 w 10000"/>
              <a:gd name="connsiteY4" fmla="*/ 10018 h 10018"/>
              <a:gd name="connsiteX5" fmla="*/ 10000 w 10000"/>
              <a:gd name="connsiteY5" fmla="*/ 10000 h 1001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7257 w 10000"/>
              <a:gd name="connsiteY4" fmla="*/ 7812 h 10018"/>
              <a:gd name="connsiteX5" fmla="*/ 9176 w 10000"/>
              <a:gd name="connsiteY5" fmla="*/ 10018 h 10018"/>
              <a:gd name="connsiteX6" fmla="*/ 10000 w 10000"/>
              <a:gd name="connsiteY6" fmla="*/ 10000 h 10018"/>
              <a:gd name="connsiteX0" fmla="*/ 0 w 9176"/>
              <a:gd name="connsiteY0" fmla="*/ 0 h 10018"/>
              <a:gd name="connsiteX1" fmla="*/ 610 w 9176"/>
              <a:gd name="connsiteY1" fmla="*/ 1354 h 10018"/>
              <a:gd name="connsiteX2" fmla="*/ 3418 w 9176"/>
              <a:gd name="connsiteY2" fmla="*/ 3602 h 10018"/>
              <a:gd name="connsiteX3" fmla="*/ 4561 w 9176"/>
              <a:gd name="connsiteY3" fmla="*/ 4812 h 10018"/>
              <a:gd name="connsiteX4" fmla="*/ 7257 w 9176"/>
              <a:gd name="connsiteY4" fmla="*/ 7812 h 10018"/>
              <a:gd name="connsiteX5" fmla="*/ 9176 w 9176"/>
              <a:gd name="connsiteY5" fmla="*/ 10018 h 10018"/>
              <a:gd name="connsiteX6" fmla="*/ 8777 w 9176"/>
              <a:gd name="connsiteY6" fmla="*/ 8506 h 10018"/>
              <a:gd name="connsiteX0" fmla="*/ 0 w 10862"/>
              <a:gd name="connsiteY0" fmla="*/ 0 h 10061"/>
              <a:gd name="connsiteX1" fmla="*/ 665 w 10862"/>
              <a:gd name="connsiteY1" fmla="*/ 1352 h 10061"/>
              <a:gd name="connsiteX2" fmla="*/ 3725 w 10862"/>
              <a:gd name="connsiteY2" fmla="*/ 3596 h 10061"/>
              <a:gd name="connsiteX3" fmla="*/ 4971 w 10862"/>
              <a:gd name="connsiteY3" fmla="*/ 4803 h 10061"/>
              <a:gd name="connsiteX4" fmla="*/ 7909 w 10862"/>
              <a:gd name="connsiteY4" fmla="*/ 7798 h 10061"/>
              <a:gd name="connsiteX5" fmla="*/ 10000 w 10862"/>
              <a:gd name="connsiteY5" fmla="*/ 10000 h 10061"/>
              <a:gd name="connsiteX6" fmla="*/ 10860 w 10862"/>
              <a:gd name="connsiteY6" fmla="*/ 9994 h 10061"/>
              <a:gd name="connsiteX7" fmla="*/ 9565 w 10862"/>
              <a:gd name="connsiteY7" fmla="*/ 8491 h 10061"/>
              <a:gd name="connsiteX0" fmla="*/ 0 w 10860"/>
              <a:gd name="connsiteY0" fmla="*/ 0 h 10000"/>
              <a:gd name="connsiteX1" fmla="*/ 665 w 10860"/>
              <a:gd name="connsiteY1" fmla="*/ 1352 h 10000"/>
              <a:gd name="connsiteX2" fmla="*/ 3725 w 10860"/>
              <a:gd name="connsiteY2" fmla="*/ 3596 h 10000"/>
              <a:gd name="connsiteX3" fmla="*/ 4971 w 10860"/>
              <a:gd name="connsiteY3" fmla="*/ 4803 h 10000"/>
              <a:gd name="connsiteX4" fmla="*/ 7909 w 10860"/>
              <a:gd name="connsiteY4" fmla="*/ 7798 h 10000"/>
              <a:gd name="connsiteX5" fmla="*/ 10000 w 10860"/>
              <a:gd name="connsiteY5" fmla="*/ 10000 h 10000"/>
              <a:gd name="connsiteX6" fmla="*/ 10860 w 10860"/>
              <a:gd name="connsiteY6" fmla="*/ 9994 h 10000"/>
              <a:gd name="connsiteX7" fmla="*/ 9565 w 10860"/>
              <a:gd name="connsiteY7" fmla="*/ 8491 h 10000"/>
              <a:gd name="connsiteX0" fmla="*/ 0 w 11015"/>
              <a:gd name="connsiteY0" fmla="*/ 0 h 10000"/>
              <a:gd name="connsiteX1" fmla="*/ 665 w 11015"/>
              <a:gd name="connsiteY1" fmla="*/ 1352 h 10000"/>
              <a:gd name="connsiteX2" fmla="*/ 3725 w 11015"/>
              <a:gd name="connsiteY2" fmla="*/ 3596 h 10000"/>
              <a:gd name="connsiteX3" fmla="*/ 4971 w 11015"/>
              <a:gd name="connsiteY3" fmla="*/ 4803 h 10000"/>
              <a:gd name="connsiteX4" fmla="*/ 7909 w 11015"/>
              <a:gd name="connsiteY4" fmla="*/ 7798 h 10000"/>
              <a:gd name="connsiteX5" fmla="*/ 10000 w 11015"/>
              <a:gd name="connsiteY5" fmla="*/ 10000 h 10000"/>
              <a:gd name="connsiteX6" fmla="*/ 11015 w 11015"/>
              <a:gd name="connsiteY6" fmla="*/ 9994 h 10000"/>
              <a:gd name="connsiteX7" fmla="*/ 9565 w 11015"/>
              <a:gd name="connsiteY7" fmla="*/ 8491 h 10000"/>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9565 w 10984"/>
              <a:gd name="connsiteY7" fmla="*/ 8491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8" fmla="*/ 0 w 10984"/>
              <a:gd name="connsiteY8" fmla="*/ 0 h 10002"/>
              <a:gd name="connsiteX0" fmla="*/ 0 w 10984"/>
              <a:gd name="connsiteY0" fmla="*/ 26 h 10028"/>
              <a:gd name="connsiteX1" fmla="*/ 665 w 10984"/>
              <a:gd name="connsiteY1" fmla="*/ 1378 h 10028"/>
              <a:gd name="connsiteX2" fmla="*/ 3725 w 10984"/>
              <a:gd name="connsiteY2" fmla="*/ 3622 h 10028"/>
              <a:gd name="connsiteX3" fmla="*/ 4971 w 10984"/>
              <a:gd name="connsiteY3" fmla="*/ 4829 h 10028"/>
              <a:gd name="connsiteX4" fmla="*/ 7909 w 10984"/>
              <a:gd name="connsiteY4" fmla="*/ 7824 h 10028"/>
              <a:gd name="connsiteX5" fmla="*/ 10000 w 10984"/>
              <a:gd name="connsiteY5" fmla="*/ 10026 h 10028"/>
              <a:gd name="connsiteX6" fmla="*/ 10984 w 10984"/>
              <a:gd name="connsiteY6" fmla="*/ 10028 h 10028"/>
              <a:gd name="connsiteX7" fmla="*/ 5351 w 10984"/>
              <a:gd name="connsiteY7" fmla="*/ 4244 h 10028"/>
              <a:gd name="connsiteX8" fmla="*/ 851 w 10984"/>
              <a:gd name="connsiteY8" fmla="*/ 0 h 10028"/>
              <a:gd name="connsiteX9" fmla="*/ 0 w 10984"/>
              <a:gd name="connsiteY9" fmla="*/ 26 h 10028"/>
              <a:gd name="connsiteX0" fmla="*/ 0 w 10984"/>
              <a:gd name="connsiteY0" fmla="*/ 0 h 10053"/>
              <a:gd name="connsiteX1" fmla="*/ 665 w 10984"/>
              <a:gd name="connsiteY1" fmla="*/ 1403 h 10053"/>
              <a:gd name="connsiteX2" fmla="*/ 3725 w 10984"/>
              <a:gd name="connsiteY2" fmla="*/ 3647 h 10053"/>
              <a:gd name="connsiteX3" fmla="*/ 4971 w 10984"/>
              <a:gd name="connsiteY3" fmla="*/ 4854 h 10053"/>
              <a:gd name="connsiteX4" fmla="*/ 7909 w 10984"/>
              <a:gd name="connsiteY4" fmla="*/ 7849 h 10053"/>
              <a:gd name="connsiteX5" fmla="*/ 10000 w 10984"/>
              <a:gd name="connsiteY5" fmla="*/ 10051 h 10053"/>
              <a:gd name="connsiteX6" fmla="*/ 10984 w 10984"/>
              <a:gd name="connsiteY6" fmla="*/ 10053 h 10053"/>
              <a:gd name="connsiteX7" fmla="*/ 5351 w 10984"/>
              <a:gd name="connsiteY7" fmla="*/ 4269 h 10053"/>
              <a:gd name="connsiteX8" fmla="*/ 851 w 10984"/>
              <a:gd name="connsiteY8" fmla="*/ 25 h 10053"/>
              <a:gd name="connsiteX9" fmla="*/ 0 w 10984"/>
              <a:gd name="connsiteY9" fmla="*/ 0 h 10053"/>
              <a:gd name="connsiteX0" fmla="*/ 0 w 11108"/>
              <a:gd name="connsiteY0" fmla="*/ 9 h 10028"/>
              <a:gd name="connsiteX1" fmla="*/ 789 w 11108"/>
              <a:gd name="connsiteY1" fmla="*/ 1378 h 10028"/>
              <a:gd name="connsiteX2" fmla="*/ 3849 w 11108"/>
              <a:gd name="connsiteY2" fmla="*/ 3622 h 10028"/>
              <a:gd name="connsiteX3" fmla="*/ 5095 w 11108"/>
              <a:gd name="connsiteY3" fmla="*/ 4829 h 10028"/>
              <a:gd name="connsiteX4" fmla="*/ 8033 w 11108"/>
              <a:gd name="connsiteY4" fmla="*/ 7824 h 10028"/>
              <a:gd name="connsiteX5" fmla="*/ 10124 w 11108"/>
              <a:gd name="connsiteY5" fmla="*/ 10026 h 10028"/>
              <a:gd name="connsiteX6" fmla="*/ 11108 w 11108"/>
              <a:gd name="connsiteY6" fmla="*/ 10028 h 10028"/>
              <a:gd name="connsiteX7" fmla="*/ 5475 w 11108"/>
              <a:gd name="connsiteY7" fmla="*/ 4244 h 10028"/>
              <a:gd name="connsiteX8" fmla="*/ 975 w 11108"/>
              <a:gd name="connsiteY8" fmla="*/ 0 h 10028"/>
              <a:gd name="connsiteX9" fmla="*/ 0 w 11108"/>
              <a:gd name="connsiteY9" fmla="*/ 9 h 10028"/>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820 w 11108"/>
              <a:gd name="connsiteY8" fmla="*/ 8 h 10019"/>
              <a:gd name="connsiteX9" fmla="*/ 0 w 11108"/>
              <a:gd name="connsiteY9"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1099 w 11108"/>
              <a:gd name="connsiteY9" fmla="*/ 707 h 10019"/>
              <a:gd name="connsiteX10" fmla="*/ 820 w 11108"/>
              <a:gd name="connsiteY10" fmla="*/ 8 h 10019"/>
              <a:gd name="connsiteX11" fmla="*/ 0 w 11108"/>
              <a:gd name="connsiteY11"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099 w 11108"/>
              <a:gd name="connsiteY10" fmla="*/ 719 h 10031"/>
              <a:gd name="connsiteX11" fmla="*/ 1188 w 11108"/>
              <a:gd name="connsiteY11" fmla="*/ 0 h 10031"/>
              <a:gd name="connsiteX12" fmla="*/ 0 w 11108"/>
              <a:gd name="connsiteY12"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188 w 11108"/>
              <a:gd name="connsiteY10" fmla="*/ 0 h 10031"/>
              <a:gd name="connsiteX11" fmla="*/ 0 w 11108"/>
              <a:gd name="connsiteY11"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3849 w 11108"/>
              <a:gd name="connsiteY1" fmla="*/ 362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2781 w 11108"/>
              <a:gd name="connsiteY1" fmla="*/ 379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5475 w 11108"/>
              <a:gd name="connsiteY8" fmla="*/ 4247 h 10031"/>
              <a:gd name="connsiteX9" fmla="*/ 3578 w 11108"/>
              <a:gd name="connsiteY9" fmla="*/ 2800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3423 w 11108"/>
              <a:gd name="connsiteY9" fmla="*/ 2568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2090"/>
              <a:gd name="connsiteY0" fmla="*/ 12 h 10031"/>
              <a:gd name="connsiteX1" fmla="*/ 625 w 12090"/>
              <a:gd name="connsiteY1" fmla="*/ 2188 h 10031"/>
              <a:gd name="connsiteX2" fmla="*/ 2781 w 12090"/>
              <a:gd name="connsiteY2" fmla="*/ 3795 h 10031"/>
              <a:gd name="connsiteX3" fmla="*/ 5095 w 12090"/>
              <a:gd name="connsiteY3" fmla="*/ 4832 h 10031"/>
              <a:gd name="connsiteX4" fmla="*/ 8033 w 12090"/>
              <a:gd name="connsiteY4" fmla="*/ 7827 h 10031"/>
              <a:gd name="connsiteX5" fmla="*/ 10124 w 12090"/>
              <a:gd name="connsiteY5" fmla="*/ 10029 h 10031"/>
              <a:gd name="connsiteX6" fmla="*/ 11108 w 12090"/>
              <a:gd name="connsiteY6" fmla="*/ 10031 h 10031"/>
              <a:gd name="connsiteX7" fmla="*/ 11596 w 12090"/>
              <a:gd name="connsiteY7" fmla="*/ 6453 h 10031"/>
              <a:gd name="connsiteX8" fmla="*/ 3578 w 12090"/>
              <a:gd name="connsiteY8" fmla="*/ 2800 h 10031"/>
              <a:gd name="connsiteX9" fmla="*/ 1188 w 12090"/>
              <a:gd name="connsiteY9" fmla="*/ 0 h 10031"/>
              <a:gd name="connsiteX10" fmla="*/ 0 w 12090"/>
              <a:gd name="connsiteY10"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6516 w 16973"/>
              <a:gd name="connsiteY9" fmla="*/ 4440 h 10031"/>
              <a:gd name="connsiteX10" fmla="*/ 3578 w 16973"/>
              <a:gd name="connsiteY10" fmla="*/ 2800 h 10031"/>
              <a:gd name="connsiteX11" fmla="*/ 1188 w 16973"/>
              <a:gd name="connsiteY11" fmla="*/ 0 h 10031"/>
              <a:gd name="connsiteX12" fmla="*/ 0 w 16973"/>
              <a:gd name="connsiteY12" fmla="*/ 12 h 10031"/>
              <a:gd name="connsiteX0" fmla="*/ 0 w 16972"/>
              <a:gd name="connsiteY0" fmla="*/ 12 h 10031"/>
              <a:gd name="connsiteX1" fmla="*/ 625 w 16972"/>
              <a:gd name="connsiteY1" fmla="*/ 2188 h 10031"/>
              <a:gd name="connsiteX2" fmla="*/ 2781 w 16972"/>
              <a:gd name="connsiteY2" fmla="*/ 3795 h 10031"/>
              <a:gd name="connsiteX3" fmla="*/ 5095 w 16972"/>
              <a:gd name="connsiteY3" fmla="*/ 4832 h 10031"/>
              <a:gd name="connsiteX4" fmla="*/ 8033 w 16972"/>
              <a:gd name="connsiteY4" fmla="*/ 7827 h 10031"/>
              <a:gd name="connsiteX5" fmla="*/ 10124 w 16972"/>
              <a:gd name="connsiteY5" fmla="*/ 10029 h 10031"/>
              <a:gd name="connsiteX6" fmla="*/ 11108 w 16972"/>
              <a:gd name="connsiteY6" fmla="*/ 10031 h 10031"/>
              <a:gd name="connsiteX7" fmla="*/ 16972 w 16972"/>
              <a:gd name="connsiteY7" fmla="*/ 8495 h 10031"/>
              <a:gd name="connsiteX8" fmla="*/ 11596 w 16972"/>
              <a:gd name="connsiteY8" fmla="*/ 6453 h 10031"/>
              <a:gd name="connsiteX9" fmla="*/ 6516 w 16972"/>
              <a:gd name="connsiteY9" fmla="*/ 4440 h 10031"/>
              <a:gd name="connsiteX10" fmla="*/ 3578 w 16972"/>
              <a:gd name="connsiteY10" fmla="*/ 2800 h 10031"/>
              <a:gd name="connsiteX11" fmla="*/ 1188 w 16972"/>
              <a:gd name="connsiteY11" fmla="*/ 0 h 10031"/>
              <a:gd name="connsiteX12" fmla="*/ 0 w 16972"/>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0124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13069 w 24443"/>
              <a:gd name="connsiteY4" fmla="*/ 8015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1928 w 24443"/>
              <a:gd name="connsiteY5" fmla="*/ 7434 h 10031"/>
              <a:gd name="connsiteX6" fmla="*/ 13069 w 24443"/>
              <a:gd name="connsiteY6" fmla="*/ 8015 h 10031"/>
              <a:gd name="connsiteX7" fmla="*/ 13143 w 24443"/>
              <a:gd name="connsiteY7" fmla="*/ 10029 h 10031"/>
              <a:gd name="connsiteX8" fmla="*/ 24436 w 24443"/>
              <a:gd name="connsiteY8" fmla="*/ 10031 h 10031"/>
              <a:gd name="connsiteX9" fmla="*/ 16972 w 24443"/>
              <a:gd name="connsiteY9" fmla="*/ 8495 h 10031"/>
              <a:gd name="connsiteX10" fmla="*/ 11596 w 24443"/>
              <a:gd name="connsiteY10" fmla="*/ 6453 h 10031"/>
              <a:gd name="connsiteX11" fmla="*/ 6516 w 24443"/>
              <a:gd name="connsiteY11" fmla="*/ 4440 h 10031"/>
              <a:gd name="connsiteX12" fmla="*/ 3578 w 24443"/>
              <a:gd name="connsiteY12" fmla="*/ 2800 h 10031"/>
              <a:gd name="connsiteX13" fmla="*/ 1188 w 24443"/>
              <a:gd name="connsiteY13" fmla="*/ 0 h 10031"/>
              <a:gd name="connsiteX14" fmla="*/ 0 w 24443"/>
              <a:gd name="connsiteY14"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8495 h 10031"/>
              <a:gd name="connsiteX10" fmla="*/ 11596 w 24631"/>
              <a:gd name="connsiteY10" fmla="*/ 6453 h 10031"/>
              <a:gd name="connsiteX11" fmla="*/ 6516 w 24631"/>
              <a:gd name="connsiteY11" fmla="*/ 4440 h 10031"/>
              <a:gd name="connsiteX12" fmla="*/ 3578 w 24631"/>
              <a:gd name="connsiteY12" fmla="*/ 2800 h 10031"/>
              <a:gd name="connsiteX13" fmla="*/ 1188 w 24631"/>
              <a:gd name="connsiteY13" fmla="*/ 0 h 10031"/>
              <a:gd name="connsiteX14" fmla="*/ 0 w 24631"/>
              <a:gd name="connsiteY14"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6972 w 26690"/>
              <a:gd name="connsiteY10" fmla="*/ 9347 h 10031"/>
              <a:gd name="connsiteX11" fmla="*/ 16972 w 26690"/>
              <a:gd name="connsiteY11" fmla="*/ 8495 h 10031"/>
              <a:gd name="connsiteX12" fmla="*/ 11596 w 26690"/>
              <a:gd name="connsiteY12" fmla="*/ 6453 h 10031"/>
              <a:gd name="connsiteX13" fmla="*/ 6516 w 26690"/>
              <a:gd name="connsiteY13" fmla="*/ 4440 h 10031"/>
              <a:gd name="connsiteX14" fmla="*/ 3578 w 26690"/>
              <a:gd name="connsiteY14" fmla="*/ 2800 h 10031"/>
              <a:gd name="connsiteX15" fmla="*/ 1188 w 26690"/>
              <a:gd name="connsiteY15" fmla="*/ 0 h 10031"/>
              <a:gd name="connsiteX16" fmla="*/ 0 w 26690"/>
              <a:gd name="connsiteY16"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8260 w 26690"/>
              <a:gd name="connsiteY10" fmla="*/ 9587 h 10031"/>
              <a:gd name="connsiteX11" fmla="*/ 16972 w 26690"/>
              <a:gd name="connsiteY11" fmla="*/ 9347 h 10031"/>
              <a:gd name="connsiteX12" fmla="*/ 16972 w 26690"/>
              <a:gd name="connsiteY12" fmla="*/ 8495 h 10031"/>
              <a:gd name="connsiteX13" fmla="*/ 11596 w 26690"/>
              <a:gd name="connsiteY13" fmla="*/ 6453 h 10031"/>
              <a:gd name="connsiteX14" fmla="*/ 6516 w 26690"/>
              <a:gd name="connsiteY14" fmla="*/ 4440 h 10031"/>
              <a:gd name="connsiteX15" fmla="*/ 3578 w 26690"/>
              <a:gd name="connsiteY15" fmla="*/ 2800 h 10031"/>
              <a:gd name="connsiteX16" fmla="*/ 1188 w 26690"/>
              <a:gd name="connsiteY16" fmla="*/ 0 h 10031"/>
              <a:gd name="connsiteX17" fmla="*/ 0 w 26690"/>
              <a:gd name="connsiteY17" fmla="*/ 12 h 10031"/>
              <a:gd name="connsiteX0" fmla="*/ 0 w 40406"/>
              <a:gd name="connsiteY0" fmla="*/ 12 h 10061"/>
              <a:gd name="connsiteX1" fmla="*/ 625 w 40406"/>
              <a:gd name="connsiteY1" fmla="*/ 2188 h 10061"/>
              <a:gd name="connsiteX2" fmla="*/ 2781 w 40406"/>
              <a:gd name="connsiteY2" fmla="*/ 3795 h 10061"/>
              <a:gd name="connsiteX3" fmla="*/ 5095 w 40406"/>
              <a:gd name="connsiteY3" fmla="*/ 4832 h 10061"/>
              <a:gd name="connsiteX4" fmla="*/ 9792 w 40406"/>
              <a:gd name="connsiteY4" fmla="*/ 6723 h 10061"/>
              <a:gd name="connsiteX5" fmla="*/ 13069 w 40406"/>
              <a:gd name="connsiteY5" fmla="*/ 8015 h 10061"/>
              <a:gd name="connsiteX6" fmla="*/ 13143 w 40406"/>
              <a:gd name="connsiteY6" fmla="*/ 10029 h 10061"/>
              <a:gd name="connsiteX7" fmla="*/ 40304 w 40406"/>
              <a:gd name="connsiteY7" fmla="*/ 10061 h 10061"/>
              <a:gd name="connsiteX8" fmla="*/ 26434 w 40406"/>
              <a:gd name="connsiteY8" fmla="*/ 9627 h 10061"/>
              <a:gd name="connsiteX9" fmla="*/ 19365 w 40406"/>
              <a:gd name="connsiteY9" fmla="*/ 9617 h 10061"/>
              <a:gd name="connsiteX10" fmla="*/ 18260 w 40406"/>
              <a:gd name="connsiteY10" fmla="*/ 9587 h 10061"/>
              <a:gd name="connsiteX11" fmla="*/ 16972 w 40406"/>
              <a:gd name="connsiteY11" fmla="*/ 9347 h 10061"/>
              <a:gd name="connsiteX12" fmla="*/ 16972 w 40406"/>
              <a:gd name="connsiteY12" fmla="*/ 8495 h 10061"/>
              <a:gd name="connsiteX13" fmla="*/ 11596 w 40406"/>
              <a:gd name="connsiteY13" fmla="*/ 6453 h 10061"/>
              <a:gd name="connsiteX14" fmla="*/ 6516 w 40406"/>
              <a:gd name="connsiteY14" fmla="*/ 4440 h 10061"/>
              <a:gd name="connsiteX15" fmla="*/ 3578 w 40406"/>
              <a:gd name="connsiteY15" fmla="*/ 2800 h 10061"/>
              <a:gd name="connsiteX16" fmla="*/ 1188 w 40406"/>
              <a:gd name="connsiteY16" fmla="*/ 0 h 10061"/>
              <a:gd name="connsiteX17" fmla="*/ 0 w 40406"/>
              <a:gd name="connsiteY17" fmla="*/ 12 h 10061"/>
              <a:gd name="connsiteX0" fmla="*/ 0 w 41114"/>
              <a:gd name="connsiteY0" fmla="*/ 12 h 10061"/>
              <a:gd name="connsiteX1" fmla="*/ 625 w 41114"/>
              <a:gd name="connsiteY1" fmla="*/ 2188 h 10061"/>
              <a:gd name="connsiteX2" fmla="*/ 2781 w 41114"/>
              <a:gd name="connsiteY2" fmla="*/ 3795 h 10061"/>
              <a:gd name="connsiteX3" fmla="*/ 5095 w 41114"/>
              <a:gd name="connsiteY3" fmla="*/ 4832 h 10061"/>
              <a:gd name="connsiteX4" fmla="*/ 9792 w 41114"/>
              <a:gd name="connsiteY4" fmla="*/ 6723 h 10061"/>
              <a:gd name="connsiteX5" fmla="*/ 13069 w 41114"/>
              <a:gd name="connsiteY5" fmla="*/ 8015 h 10061"/>
              <a:gd name="connsiteX6" fmla="*/ 13143 w 41114"/>
              <a:gd name="connsiteY6" fmla="*/ 10029 h 10061"/>
              <a:gd name="connsiteX7" fmla="*/ 40304 w 41114"/>
              <a:gd name="connsiteY7" fmla="*/ 10061 h 10061"/>
              <a:gd name="connsiteX8" fmla="*/ 40130 w 41114"/>
              <a:gd name="connsiteY8" fmla="*/ 9637 h 10061"/>
              <a:gd name="connsiteX9" fmla="*/ 19365 w 41114"/>
              <a:gd name="connsiteY9" fmla="*/ 9617 h 10061"/>
              <a:gd name="connsiteX10" fmla="*/ 18260 w 41114"/>
              <a:gd name="connsiteY10" fmla="*/ 9587 h 10061"/>
              <a:gd name="connsiteX11" fmla="*/ 16972 w 41114"/>
              <a:gd name="connsiteY11" fmla="*/ 9347 h 10061"/>
              <a:gd name="connsiteX12" fmla="*/ 16972 w 41114"/>
              <a:gd name="connsiteY12" fmla="*/ 8495 h 10061"/>
              <a:gd name="connsiteX13" fmla="*/ 11596 w 41114"/>
              <a:gd name="connsiteY13" fmla="*/ 6453 h 10061"/>
              <a:gd name="connsiteX14" fmla="*/ 6516 w 41114"/>
              <a:gd name="connsiteY14" fmla="*/ 4440 h 10061"/>
              <a:gd name="connsiteX15" fmla="*/ 3578 w 41114"/>
              <a:gd name="connsiteY15" fmla="*/ 2800 h 10061"/>
              <a:gd name="connsiteX16" fmla="*/ 1188 w 41114"/>
              <a:gd name="connsiteY16" fmla="*/ 0 h 10061"/>
              <a:gd name="connsiteX17" fmla="*/ 0 w 41114"/>
              <a:gd name="connsiteY17" fmla="*/ 12 h 10061"/>
              <a:gd name="connsiteX0" fmla="*/ 0 w 40304"/>
              <a:gd name="connsiteY0" fmla="*/ 12 h 10061"/>
              <a:gd name="connsiteX1" fmla="*/ 625 w 40304"/>
              <a:gd name="connsiteY1" fmla="*/ 2188 h 10061"/>
              <a:gd name="connsiteX2" fmla="*/ 2781 w 40304"/>
              <a:gd name="connsiteY2" fmla="*/ 3795 h 10061"/>
              <a:gd name="connsiteX3" fmla="*/ 5095 w 40304"/>
              <a:gd name="connsiteY3" fmla="*/ 4832 h 10061"/>
              <a:gd name="connsiteX4" fmla="*/ 9792 w 40304"/>
              <a:gd name="connsiteY4" fmla="*/ 6723 h 10061"/>
              <a:gd name="connsiteX5" fmla="*/ 13069 w 40304"/>
              <a:gd name="connsiteY5" fmla="*/ 8015 h 10061"/>
              <a:gd name="connsiteX6" fmla="*/ 13143 w 40304"/>
              <a:gd name="connsiteY6" fmla="*/ 10029 h 10061"/>
              <a:gd name="connsiteX7" fmla="*/ 40304 w 40304"/>
              <a:gd name="connsiteY7" fmla="*/ 10061 h 10061"/>
              <a:gd name="connsiteX8" fmla="*/ 40130 w 40304"/>
              <a:gd name="connsiteY8" fmla="*/ 9637 h 10061"/>
              <a:gd name="connsiteX9" fmla="*/ 19365 w 40304"/>
              <a:gd name="connsiteY9" fmla="*/ 9617 h 10061"/>
              <a:gd name="connsiteX10" fmla="*/ 18260 w 40304"/>
              <a:gd name="connsiteY10" fmla="*/ 9587 h 10061"/>
              <a:gd name="connsiteX11" fmla="*/ 16972 w 40304"/>
              <a:gd name="connsiteY11" fmla="*/ 9347 h 10061"/>
              <a:gd name="connsiteX12" fmla="*/ 16972 w 40304"/>
              <a:gd name="connsiteY12" fmla="*/ 8495 h 10061"/>
              <a:gd name="connsiteX13" fmla="*/ 11596 w 40304"/>
              <a:gd name="connsiteY13" fmla="*/ 6453 h 10061"/>
              <a:gd name="connsiteX14" fmla="*/ 6516 w 40304"/>
              <a:gd name="connsiteY14" fmla="*/ 4440 h 10061"/>
              <a:gd name="connsiteX15" fmla="*/ 3578 w 40304"/>
              <a:gd name="connsiteY15" fmla="*/ 2800 h 10061"/>
              <a:gd name="connsiteX16" fmla="*/ 1188 w 40304"/>
              <a:gd name="connsiteY16" fmla="*/ 0 h 10061"/>
              <a:gd name="connsiteX17" fmla="*/ 0 w 40304"/>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59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2097 w 40084"/>
              <a:gd name="connsiteY16" fmla="*/ 1497 h 10061"/>
              <a:gd name="connsiteX17" fmla="*/ 1188 w 40084"/>
              <a:gd name="connsiteY17" fmla="*/ 0 h 10061"/>
              <a:gd name="connsiteX18" fmla="*/ 0 w 40084"/>
              <a:gd name="connsiteY18"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4748 w 40084"/>
              <a:gd name="connsiteY15" fmla="*/ 3609 h 10061"/>
              <a:gd name="connsiteX16" fmla="*/ 3578 w 40084"/>
              <a:gd name="connsiteY16" fmla="*/ 2800 h 10061"/>
              <a:gd name="connsiteX17" fmla="*/ 2097 w 40084"/>
              <a:gd name="connsiteY17" fmla="*/ 1497 h 10061"/>
              <a:gd name="connsiteX18" fmla="*/ 1188 w 40084"/>
              <a:gd name="connsiteY18" fmla="*/ 0 h 10061"/>
              <a:gd name="connsiteX19" fmla="*/ 0 w 40084"/>
              <a:gd name="connsiteY19"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4748 w 40084"/>
              <a:gd name="connsiteY14" fmla="*/ 3609 h 10061"/>
              <a:gd name="connsiteX15" fmla="*/ 3578 w 40084"/>
              <a:gd name="connsiteY15" fmla="*/ 2800 h 10061"/>
              <a:gd name="connsiteX16" fmla="*/ 2097 w 40084"/>
              <a:gd name="connsiteY16" fmla="*/ 1497 h 10061"/>
              <a:gd name="connsiteX17" fmla="*/ 1188 w 40084"/>
              <a:gd name="connsiteY17" fmla="*/ 0 h 10061"/>
              <a:gd name="connsiteX18" fmla="*/ 0 w 40084"/>
              <a:gd name="connsiteY18"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13069 w 40084"/>
              <a:gd name="connsiteY4" fmla="*/ 8015 h 10061"/>
              <a:gd name="connsiteX5" fmla="*/ 13143 w 40084"/>
              <a:gd name="connsiteY5" fmla="*/ 10029 h 10061"/>
              <a:gd name="connsiteX6" fmla="*/ 40083 w 40084"/>
              <a:gd name="connsiteY6" fmla="*/ 10061 h 10061"/>
              <a:gd name="connsiteX7" fmla="*/ 40020 w 40084"/>
              <a:gd name="connsiteY7" fmla="*/ 9617 h 10061"/>
              <a:gd name="connsiteX8" fmla="*/ 19365 w 40084"/>
              <a:gd name="connsiteY8" fmla="*/ 9617 h 10061"/>
              <a:gd name="connsiteX9" fmla="*/ 18260 w 40084"/>
              <a:gd name="connsiteY9" fmla="*/ 9587 h 10061"/>
              <a:gd name="connsiteX10" fmla="*/ 16972 w 40084"/>
              <a:gd name="connsiteY10" fmla="*/ 9347 h 10061"/>
              <a:gd name="connsiteX11" fmla="*/ 16972 w 40084"/>
              <a:gd name="connsiteY11" fmla="*/ 8495 h 10061"/>
              <a:gd name="connsiteX12" fmla="*/ 11596 w 40084"/>
              <a:gd name="connsiteY12" fmla="*/ 6453 h 10061"/>
              <a:gd name="connsiteX13" fmla="*/ 4748 w 40084"/>
              <a:gd name="connsiteY13" fmla="*/ 3609 h 10061"/>
              <a:gd name="connsiteX14" fmla="*/ 3578 w 40084"/>
              <a:gd name="connsiteY14" fmla="*/ 2800 h 10061"/>
              <a:gd name="connsiteX15" fmla="*/ 2097 w 40084"/>
              <a:gd name="connsiteY15" fmla="*/ 1497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13069 w 40084"/>
              <a:gd name="connsiteY3" fmla="*/ 8015 h 10061"/>
              <a:gd name="connsiteX4" fmla="*/ 13143 w 40084"/>
              <a:gd name="connsiteY4" fmla="*/ 10029 h 10061"/>
              <a:gd name="connsiteX5" fmla="*/ 40083 w 40084"/>
              <a:gd name="connsiteY5" fmla="*/ 10061 h 10061"/>
              <a:gd name="connsiteX6" fmla="*/ 40020 w 40084"/>
              <a:gd name="connsiteY6" fmla="*/ 9617 h 10061"/>
              <a:gd name="connsiteX7" fmla="*/ 19365 w 40084"/>
              <a:gd name="connsiteY7" fmla="*/ 9617 h 10061"/>
              <a:gd name="connsiteX8" fmla="*/ 18260 w 40084"/>
              <a:gd name="connsiteY8" fmla="*/ 9587 h 10061"/>
              <a:gd name="connsiteX9" fmla="*/ 16972 w 40084"/>
              <a:gd name="connsiteY9" fmla="*/ 9347 h 10061"/>
              <a:gd name="connsiteX10" fmla="*/ 16972 w 40084"/>
              <a:gd name="connsiteY10" fmla="*/ 8495 h 10061"/>
              <a:gd name="connsiteX11" fmla="*/ 11596 w 40084"/>
              <a:gd name="connsiteY11" fmla="*/ 6453 h 10061"/>
              <a:gd name="connsiteX12" fmla="*/ 4748 w 40084"/>
              <a:gd name="connsiteY12" fmla="*/ 3609 h 10061"/>
              <a:gd name="connsiteX13" fmla="*/ 3578 w 40084"/>
              <a:gd name="connsiteY13" fmla="*/ 2800 h 10061"/>
              <a:gd name="connsiteX14" fmla="*/ 2097 w 40084"/>
              <a:gd name="connsiteY14" fmla="*/ 1497 h 10061"/>
              <a:gd name="connsiteX15" fmla="*/ 1188 w 40084"/>
              <a:gd name="connsiteY15" fmla="*/ 0 h 10061"/>
              <a:gd name="connsiteX16" fmla="*/ 0 w 40084"/>
              <a:gd name="connsiteY16" fmla="*/ 12 h 10061"/>
              <a:gd name="connsiteX0" fmla="*/ 529 w 40613"/>
              <a:gd name="connsiteY0" fmla="*/ 12 h 10061"/>
              <a:gd name="connsiteX1" fmla="*/ 1154 w 40613"/>
              <a:gd name="connsiteY1" fmla="*/ 2188 h 10061"/>
              <a:gd name="connsiteX2" fmla="*/ 13598 w 40613"/>
              <a:gd name="connsiteY2" fmla="*/ 8015 h 10061"/>
              <a:gd name="connsiteX3" fmla="*/ 13672 w 40613"/>
              <a:gd name="connsiteY3" fmla="*/ 1002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13598 w 40613"/>
              <a:gd name="connsiteY2" fmla="*/ 8015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13598 w 40613"/>
              <a:gd name="connsiteY2" fmla="*/ 8015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0727 w 40613"/>
              <a:gd name="connsiteY8" fmla="*/ 8666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1757 w 40613"/>
              <a:gd name="connsiteY7" fmla="*/ 9126 h 10061"/>
              <a:gd name="connsiteX8" fmla="*/ 10727 w 40613"/>
              <a:gd name="connsiteY8" fmla="*/ 8666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3966 w 40613"/>
              <a:gd name="connsiteY6" fmla="*/ 9237 h 10061"/>
              <a:gd name="connsiteX7" fmla="*/ 11757 w 40613"/>
              <a:gd name="connsiteY7" fmla="*/ 9126 h 10061"/>
              <a:gd name="connsiteX8" fmla="*/ 10727 w 40613"/>
              <a:gd name="connsiteY8" fmla="*/ 8666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2"/>
              <a:gd name="connsiteY0" fmla="*/ 12 h 10061"/>
              <a:gd name="connsiteX1" fmla="*/ 1154 w 40612"/>
              <a:gd name="connsiteY1" fmla="*/ 2188 h 10061"/>
              <a:gd name="connsiteX2" fmla="*/ 9806 w 40612"/>
              <a:gd name="connsiteY2" fmla="*/ 4851 h 10061"/>
              <a:gd name="connsiteX3" fmla="*/ 9806 w 40612"/>
              <a:gd name="connsiteY3" fmla="*/ 10049 h 10061"/>
              <a:gd name="connsiteX4" fmla="*/ 40612 w 40612"/>
              <a:gd name="connsiteY4" fmla="*/ 10061 h 10061"/>
              <a:gd name="connsiteX5" fmla="*/ 23281 w 40612"/>
              <a:gd name="connsiteY5" fmla="*/ 9267 h 10061"/>
              <a:gd name="connsiteX6" fmla="*/ 13966 w 40612"/>
              <a:gd name="connsiteY6" fmla="*/ 9237 h 10061"/>
              <a:gd name="connsiteX7" fmla="*/ 11757 w 40612"/>
              <a:gd name="connsiteY7" fmla="*/ 9126 h 10061"/>
              <a:gd name="connsiteX8" fmla="*/ 10727 w 40612"/>
              <a:gd name="connsiteY8" fmla="*/ 8666 h 10061"/>
              <a:gd name="connsiteX9" fmla="*/ 10616 w 40612"/>
              <a:gd name="connsiteY9" fmla="*/ 4129 h 10061"/>
              <a:gd name="connsiteX10" fmla="*/ 5277 w 40612"/>
              <a:gd name="connsiteY10" fmla="*/ 3609 h 10061"/>
              <a:gd name="connsiteX11" fmla="*/ 4107 w 40612"/>
              <a:gd name="connsiteY11" fmla="*/ 2800 h 10061"/>
              <a:gd name="connsiteX12" fmla="*/ 2626 w 40612"/>
              <a:gd name="connsiteY12" fmla="*/ 1497 h 10061"/>
              <a:gd name="connsiteX13" fmla="*/ 1717 w 40612"/>
              <a:gd name="connsiteY13" fmla="*/ 0 h 10061"/>
              <a:gd name="connsiteX14" fmla="*/ 529 w 40612"/>
              <a:gd name="connsiteY14" fmla="*/ 12 h 10061"/>
              <a:gd name="connsiteX0" fmla="*/ 529 w 23345"/>
              <a:gd name="connsiteY0" fmla="*/ 12 h 10049"/>
              <a:gd name="connsiteX1" fmla="*/ 1154 w 23345"/>
              <a:gd name="connsiteY1" fmla="*/ 2188 h 10049"/>
              <a:gd name="connsiteX2" fmla="*/ 9806 w 23345"/>
              <a:gd name="connsiteY2" fmla="*/ 4851 h 10049"/>
              <a:gd name="connsiteX3" fmla="*/ 9806 w 23345"/>
              <a:gd name="connsiteY3" fmla="*/ 10049 h 10049"/>
              <a:gd name="connsiteX4" fmla="*/ 23344 w 23345"/>
              <a:gd name="connsiteY4" fmla="*/ 10021 h 10049"/>
              <a:gd name="connsiteX5" fmla="*/ 23281 w 23345"/>
              <a:gd name="connsiteY5" fmla="*/ 9267 h 10049"/>
              <a:gd name="connsiteX6" fmla="*/ 13966 w 23345"/>
              <a:gd name="connsiteY6" fmla="*/ 9237 h 10049"/>
              <a:gd name="connsiteX7" fmla="*/ 11757 w 23345"/>
              <a:gd name="connsiteY7" fmla="*/ 9126 h 10049"/>
              <a:gd name="connsiteX8" fmla="*/ 10727 w 23345"/>
              <a:gd name="connsiteY8" fmla="*/ 8666 h 10049"/>
              <a:gd name="connsiteX9" fmla="*/ 10616 w 23345"/>
              <a:gd name="connsiteY9" fmla="*/ 4129 h 10049"/>
              <a:gd name="connsiteX10" fmla="*/ 5277 w 23345"/>
              <a:gd name="connsiteY10" fmla="*/ 3609 h 10049"/>
              <a:gd name="connsiteX11" fmla="*/ 4107 w 23345"/>
              <a:gd name="connsiteY11" fmla="*/ 2800 h 10049"/>
              <a:gd name="connsiteX12" fmla="*/ 2626 w 23345"/>
              <a:gd name="connsiteY12" fmla="*/ 1497 h 10049"/>
              <a:gd name="connsiteX13" fmla="*/ 1717 w 23345"/>
              <a:gd name="connsiteY13" fmla="*/ 0 h 10049"/>
              <a:gd name="connsiteX14" fmla="*/ 529 w 23345"/>
              <a:gd name="connsiteY14" fmla="*/ 12 h 10049"/>
              <a:gd name="connsiteX0" fmla="*/ 529 w 23355"/>
              <a:gd name="connsiteY0" fmla="*/ 12 h 10049"/>
              <a:gd name="connsiteX1" fmla="*/ 1154 w 23355"/>
              <a:gd name="connsiteY1" fmla="*/ 2188 h 10049"/>
              <a:gd name="connsiteX2" fmla="*/ 9806 w 23355"/>
              <a:gd name="connsiteY2" fmla="*/ 4851 h 10049"/>
              <a:gd name="connsiteX3" fmla="*/ 9806 w 23355"/>
              <a:gd name="connsiteY3" fmla="*/ 10049 h 10049"/>
              <a:gd name="connsiteX4" fmla="*/ 23344 w 23355"/>
              <a:gd name="connsiteY4" fmla="*/ 10021 h 10049"/>
              <a:gd name="connsiteX5" fmla="*/ 23355 w 23355"/>
              <a:gd name="connsiteY5" fmla="*/ 9267 h 10049"/>
              <a:gd name="connsiteX6" fmla="*/ 13966 w 23355"/>
              <a:gd name="connsiteY6" fmla="*/ 9237 h 10049"/>
              <a:gd name="connsiteX7" fmla="*/ 11757 w 23355"/>
              <a:gd name="connsiteY7" fmla="*/ 9126 h 10049"/>
              <a:gd name="connsiteX8" fmla="*/ 10727 w 23355"/>
              <a:gd name="connsiteY8" fmla="*/ 8666 h 10049"/>
              <a:gd name="connsiteX9" fmla="*/ 10616 w 23355"/>
              <a:gd name="connsiteY9" fmla="*/ 4129 h 10049"/>
              <a:gd name="connsiteX10" fmla="*/ 5277 w 23355"/>
              <a:gd name="connsiteY10" fmla="*/ 3609 h 10049"/>
              <a:gd name="connsiteX11" fmla="*/ 4107 w 23355"/>
              <a:gd name="connsiteY11" fmla="*/ 2800 h 10049"/>
              <a:gd name="connsiteX12" fmla="*/ 2626 w 23355"/>
              <a:gd name="connsiteY12" fmla="*/ 1497 h 10049"/>
              <a:gd name="connsiteX13" fmla="*/ 1717 w 23355"/>
              <a:gd name="connsiteY13" fmla="*/ 0 h 10049"/>
              <a:gd name="connsiteX14" fmla="*/ 529 w 23355"/>
              <a:gd name="connsiteY14" fmla="*/ 12 h 10049"/>
              <a:gd name="connsiteX0" fmla="*/ 529 w 23392"/>
              <a:gd name="connsiteY0" fmla="*/ 12 h 10049"/>
              <a:gd name="connsiteX1" fmla="*/ 1154 w 23392"/>
              <a:gd name="connsiteY1" fmla="*/ 2188 h 10049"/>
              <a:gd name="connsiteX2" fmla="*/ 9806 w 23392"/>
              <a:gd name="connsiteY2" fmla="*/ 4851 h 10049"/>
              <a:gd name="connsiteX3" fmla="*/ 9806 w 23392"/>
              <a:gd name="connsiteY3" fmla="*/ 10049 h 10049"/>
              <a:gd name="connsiteX4" fmla="*/ 23344 w 23392"/>
              <a:gd name="connsiteY4" fmla="*/ 10021 h 10049"/>
              <a:gd name="connsiteX5" fmla="*/ 23392 w 23392"/>
              <a:gd name="connsiteY5" fmla="*/ 9237 h 10049"/>
              <a:gd name="connsiteX6" fmla="*/ 13966 w 23392"/>
              <a:gd name="connsiteY6" fmla="*/ 9237 h 10049"/>
              <a:gd name="connsiteX7" fmla="*/ 11757 w 23392"/>
              <a:gd name="connsiteY7" fmla="*/ 9126 h 10049"/>
              <a:gd name="connsiteX8" fmla="*/ 10727 w 23392"/>
              <a:gd name="connsiteY8" fmla="*/ 8666 h 10049"/>
              <a:gd name="connsiteX9" fmla="*/ 10616 w 23392"/>
              <a:gd name="connsiteY9" fmla="*/ 4129 h 10049"/>
              <a:gd name="connsiteX10" fmla="*/ 5277 w 23392"/>
              <a:gd name="connsiteY10" fmla="*/ 3609 h 10049"/>
              <a:gd name="connsiteX11" fmla="*/ 4107 w 23392"/>
              <a:gd name="connsiteY11" fmla="*/ 2800 h 10049"/>
              <a:gd name="connsiteX12" fmla="*/ 2626 w 23392"/>
              <a:gd name="connsiteY12" fmla="*/ 1497 h 10049"/>
              <a:gd name="connsiteX13" fmla="*/ 1717 w 23392"/>
              <a:gd name="connsiteY13" fmla="*/ 0 h 10049"/>
              <a:gd name="connsiteX14" fmla="*/ 529 w 23392"/>
              <a:gd name="connsiteY14" fmla="*/ 12 h 10049"/>
              <a:gd name="connsiteX0" fmla="*/ 529 w 23392"/>
              <a:gd name="connsiteY0" fmla="*/ 12 h 10049"/>
              <a:gd name="connsiteX1" fmla="*/ 1154 w 23392"/>
              <a:gd name="connsiteY1" fmla="*/ 2188 h 10049"/>
              <a:gd name="connsiteX2" fmla="*/ 9806 w 23392"/>
              <a:gd name="connsiteY2" fmla="*/ 4851 h 10049"/>
              <a:gd name="connsiteX3" fmla="*/ 9806 w 23392"/>
              <a:gd name="connsiteY3" fmla="*/ 10049 h 10049"/>
              <a:gd name="connsiteX4" fmla="*/ 23344 w 23392"/>
              <a:gd name="connsiteY4" fmla="*/ 10021 h 10049"/>
              <a:gd name="connsiteX5" fmla="*/ 23392 w 23392"/>
              <a:gd name="connsiteY5" fmla="*/ 9277 h 10049"/>
              <a:gd name="connsiteX6" fmla="*/ 13966 w 23392"/>
              <a:gd name="connsiteY6" fmla="*/ 9237 h 10049"/>
              <a:gd name="connsiteX7" fmla="*/ 11757 w 23392"/>
              <a:gd name="connsiteY7" fmla="*/ 9126 h 10049"/>
              <a:gd name="connsiteX8" fmla="*/ 10727 w 23392"/>
              <a:gd name="connsiteY8" fmla="*/ 8666 h 10049"/>
              <a:gd name="connsiteX9" fmla="*/ 10616 w 23392"/>
              <a:gd name="connsiteY9" fmla="*/ 4129 h 10049"/>
              <a:gd name="connsiteX10" fmla="*/ 5277 w 23392"/>
              <a:gd name="connsiteY10" fmla="*/ 3609 h 10049"/>
              <a:gd name="connsiteX11" fmla="*/ 4107 w 23392"/>
              <a:gd name="connsiteY11" fmla="*/ 2800 h 10049"/>
              <a:gd name="connsiteX12" fmla="*/ 2626 w 23392"/>
              <a:gd name="connsiteY12" fmla="*/ 1497 h 10049"/>
              <a:gd name="connsiteX13" fmla="*/ 1717 w 23392"/>
              <a:gd name="connsiteY13" fmla="*/ 0 h 10049"/>
              <a:gd name="connsiteX14" fmla="*/ 529 w 23392"/>
              <a:gd name="connsiteY14"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5277 w 23429"/>
              <a:gd name="connsiteY10" fmla="*/ 3609 h 10049"/>
              <a:gd name="connsiteX11" fmla="*/ 4107 w 23429"/>
              <a:gd name="connsiteY11" fmla="*/ 2800 h 10049"/>
              <a:gd name="connsiteX12" fmla="*/ 2626 w 23429"/>
              <a:gd name="connsiteY12" fmla="*/ 1497 h 10049"/>
              <a:gd name="connsiteX13" fmla="*/ 1717 w 23429"/>
              <a:gd name="connsiteY13" fmla="*/ 0 h 10049"/>
              <a:gd name="connsiteX14" fmla="*/ 529 w 23429"/>
              <a:gd name="connsiteY14"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4107 w 23429"/>
              <a:gd name="connsiteY10" fmla="*/ 2800 h 10049"/>
              <a:gd name="connsiteX11" fmla="*/ 2626 w 23429"/>
              <a:gd name="connsiteY11" fmla="*/ 1497 h 10049"/>
              <a:gd name="connsiteX12" fmla="*/ 1717 w 23429"/>
              <a:gd name="connsiteY12" fmla="*/ 0 h 10049"/>
              <a:gd name="connsiteX13" fmla="*/ 529 w 23429"/>
              <a:gd name="connsiteY13"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2626 w 23429"/>
              <a:gd name="connsiteY10" fmla="*/ 1497 h 10049"/>
              <a:gd name="connsiteX11" fmla="*/ 1717 w 23429"/>
              <a:gd name="connsiteY11" fmla="*/ 0 h 10049"/>
              <a:gd name="connsiteX12" fmla="*/ 529 w 23429"/>
              <a:gd name="connsiteY12"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1717 w 23429"/>
              <a:gd name="connsiteY10" fmla="*/ 0 h 10049"/>
              <a:gd name="connsiteX11" fmla="*/ 529 w 23429"/>
              <a:gd name="connsiteY11" fmla="*/ 12 h 10049"/>
              <a:gd name="connsiteX0" fmla="*/ 0 w 22900"/>
              <a:gd name="connsiteY0" fmla="*/ 12 h 10049"/>
              <a:gd name="connsiteX1" fmla="*/ 2282 w 22900"/>
              <a:gd name="connsiteY1" fmla="*/ 2108 h 10049"/>
              <a:gd name="connsiteX2" fmla="*/ 9277 w 22900"/>
              <a:gd name="connsiteY2" fmla="*/ 4851 h 10049"/>
              <a:gd name="connsiteX3" fmla="*/ 9277 w 22900"/>
              <a:gd name="connsiteY3" fmla="*/ 10049 h 10049"/>
              <a:gd name="connsiteX4" fmla="*/ 22815 w 22900"/>
              <a:gd name="connsiteY4" fmla="*/ 10021 h 10049"/>
              <a:gd name="connsiteX5" fmla="*/ 22900 w 22900"/>
              <a:gd name="connsiteY5" fmla="*/ 9247 h 10049"/>
              <a:gd name="connsiteX6" fmla="*/ 13437 w 22900"/>
              <a:gd name="connsiteY6" fmla="*/ 9237 h 10049"/>
              <a:gd name="connsiteX7" fmla="*/ 11228 w 22900"/>
              <a:gd name="connsiteY7" fmla="*/ 9126 h 10049"/>
              <a:gd name="connsiteX8" fmla="*/ 10198 w 22900"/>
              <a:gd name="connsiteY8" fmla="*/ 8666 h 10049"/>
              <a:gd name="connsiteX9" fmla="*/ 10087 w 22900"/>
              <a:gd name="connsiteY9" fmla="*/ 4129 h 10049"/>
              <a:gd name="connsiteX10" fmla="*/ 1188 w 22900"/>
              <a:gd name="connsiteY10" fmla="*/ 0 h 10049"/>
              <a:gd name="connsiteX11" fmla="*/ 0 w 22900"/>
              <a:gd name="connsiteY11" fmla="*/ 12 h 10049"/>
              <a:gd name="connsiteX0" fmla="*/ 0 w 22900"/>
              <a:gd name="connsiteY0" fmla="*/ 12 h 10049"/>
              <a:gd name="connsiteX1" fmla="*/ 2282 w 22900"/>
              <a:gd name="connsiteY1" fmla="*/ 2108 h 10049"/>
              <a:gd name="connsiteX2" fmla="*/ 4834 w 22900"/>
              <a:gd name="connsiteY2" fmla="*/ 311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4834 w 22900"/>
              <a:gd name="connsiteY2" fmla="*/ 311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5791 w 22900"/>
              <a:gd name="connsiteY2" fmla="*/ 348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5791 w 22900"/>
              <a:gd name="connsiteY2" fmla="*/ 348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5791 w 22900"/>
              <a:gd name="connsiteY2" fmla="*/ 348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4024 w 22900"/>
              <a:gd name="connsiteY11" fmla="*/ 1917 h 10049"/>
              <a:gd name="connsiteX12" fmla="*/ 1188 w 22900"/>
              <a:gd name="connsiteY12" fmla="*/ 0 h 10049"/>
              <a:gd name="connsiteX13" fmla="*/ 0 w 22900"/>
              <a:gd name="connsiteY13" fmla="*/ 12 h 10049"/>
              <a:gd name="connsiteX0" fmla="*/ 0 w 22900"/>
              <a:gd name="connsiteY0" fmla="*/ 2 h 10039"/>
              <a:gd name="connsiteX1" fmla="*/ 2282 w 22900"/>
              <a:gd name="connsiteY1" fmla="*/ 2098 h 10039"/>
              <a:gd name="connsiteX2" fmla="*/ 5791 w 22900"/>
              <a:gd name="connsiteY2" fmla="*/ 3479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1372 w 22900"/>
              <a:gd name="connsiteY12" fmla="*/ 0 h 10039"/>
              <a:gd name="connsiteX13" fmla="*/ 0 w 22900"/>
              <a:gd name="connsiteY13" fmla="*/ 2 h 10039"/>
              <a:gd name="connsiteX0" fmla="*/ 0 w 22900"/>
              <a:gd name="connsiteY0" fmla="*/ 2 h 10039"/>
              <a:gd name="connsiteX1" fmla="*/ 2282 w 22900"/>
              <a:gd name="connsiteY1" fmla="*/ 2098 h 10039"/>
              <a:gd name="connsiteX2" fmla="*/ 5791 w 22900"/>
              <a:gd name="connsiteY2" fmla="*/ 3479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2146 w 22900"/>
              <a:gd name="connsiteY12" fmla="*/ 686 h 10039"/>
              <a:gd name="connsiteX13" fmla="*/ 1372 w 22900"/>
              <a:gd name="connsiteY13" fmla="*/ 0 h 10039"/>
              <a:gd name="connsiteX14" fmla="*/ 0 w 22900"/>
              <a:gd name="connsiteY14" fmla="*/ 2 h 10039"/>
              <a:gd name="connsiteX0" fmla="*/ 0 w 22900"/>
              <a:gd name="connsiteY0" fmla="*/ 2 h 10039"/>
              <a:gd name="connsiteX1" fmla="*/ 2282 w 22900"/>
              <a:gd name="connsiteY1" fmla="*/ 2098 h 10039"/>
              <a:gd name="connsiteX2" fmla="*/ 9277 w 22900"/>
              <a:gd name="connsiteY2" fmla="*/ 4841 h 10039"/>
              <a:gd name="connsiteX3" fmla="*/ 9277 w 22900"/>
              <a:gd name="connsiteY3" fmla="*/ 10039 h 10039"/>
              <a:gd name="connsiteX4" fmla="*/ 22815 w 22900"/>
              <a:gd name="connsiteY4" fmla="*/ 10011 h 10039"/>
              <a:gd name="connsiteX5" fmla="*/ 22900 w 22900"/>
              <a:gd name="connsiteY5" fmla="*/ 9237 h 10039"/>
              <a:gd name="connsiteX6" fmla="*/ 13437 w 22900"/>
              <a:gd name="connsiteY6" fmla="*/ 9227 h 10039"/>
              <a:gd name="connsiteX7" fmla="*/ 11228 w 22900"/>
              <a:gd name="connsiteY7" fmla="*/ 9116 h 10039"/>
              <a:gd name="connsiteX8" fmla="*/ 10198 w 22900"/>
              <a:gd name="connsiteY8" fmla="*/ 8656 h 10039"/>
              <a:gd name="connsiteX9" fmla="*/ 10087 w 22900"/>
              <a:gd name="connsiteY9" fmla="*/ 4119 h 10039"/>
              <a:gd name="connsiteX10" fmla="*/ 4024 w 22900"/>
              <a:gd name="connsiteY10" fmla="*/ 1907 h 10039"/>
              <a:gd name="connsiteX11" fmla="*/ 2146 w 22900"/>
              <a:gd name="connsiteY11" fmla="*/ 686 h 10039"/>
              <a:gd name="connsiteX12" fmla="*/ 1372 w 22900"/>
              <a:gd name="connsiteY12" fmla="*/ 0 h 10039"/>
              <a:gd name="connsiteX13" fmla="*/ 0 w 22900"/>
              <a:gd name="connsiteY13" fmla="*/ 2 h 10039"/>
              <a:gd name="connsiteX0" fmla="*/ 0 w 22900"/>
              <a:gd name="connsiteY0" fmla="*/ 2 h 10039"/>
              <a:gd name="connsiteX1" fmla="*/ 2282 w 22900"/>
              <a:gd name="connsiteY1" fmla="*/ 2098 h 10039"/>
              <a:gd name="connsiteX2" fmla="*/ 9277 w 22900"/>
              <a:gd name="connsiteY2" fmla="*/ 4841 h 10039"/>
              <a:gd name="connsiteX3" fmla="*/ 9277 w 22900"/>
              <a:gd name="connsiteY3" fmla="*/ 10039 h 10039"/>
              <a:gd name="connsiteX4" fmla="*/ 22815 w 22900"/>
              <a:gd name="connsiteY4" fmla="*/ 10011 h 10039"/>
              <a:gd name="connsiteX5" fmla="*/ 22900 w 22900"/>
              <a:gd name="connsiteY5" fmla="*/ 9237 h 10039"/>
              <a:gd name="connsiteX6" fmla="*/ 13437 w 22900"/>
              <a:gd name="connsiteY6" fmla="*/ 9227 h 10039"/>
              <a:gd name="connsiteX7" fmla="*/ 11228 w 22900"/>
              <a:gd name="connsiteY7" fmla="*/ 9116 h 10039"/>
              <a:gd name="connsiteX8" fmla="*/ 10198 w 22900"/>
              <a:gd name="connsiteY8" fmla="*/ 8656 h 10039"/>
              <a:gd name="connsiteX9" fmla="*/ 10087 w 22900"/>
              <a:gd name="connsiteY9" fmla="*/ 4119 h 10039"/>
              <a:gd name="connsiteX10" fmla="*/ 4024 w 22900"/>
              <a:gd name="connsiteY10" fmla="*/ 1907 h 10039"/>
              <a:gd name="connsiteX11" fmla="*/ 2146 w 22900"/>
              <a:gd name="connsiteY11" fmla="*/ 686 h 10039"/>
              <a:gd name="connsiteX12" fmla="*/ 1372 w 22900"/>
              <a:gd name="connsiteY12" fmla="*/ 0 h 10039"/>
              <a:gd name="connsiteX13" fmla="*/ 0 w 22900"/>
              <a:gd name="connsiteY13"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2146 w 22900"/>
              <a:gd name="connsiteY12" fmla="*/ 686 h 10039"/>
              <a:gd name="connsiteX13" fmla="*/ 1372 w 22900"/>
              <a:gd name="connsiteY13" fmla="*/ 0 h 10039"/>
              <a:gd name="connsiteX14" fmla="*/ 0 w 22900"/>
              <a:gd name="connsiteY14"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2146 w 22900"/>
              <a:gd name="connsiteY12" fmla="*/ 686 h 10039"/>
              <a:gd name="connsiteX13" fmla="*/ 1372 w 22900"/>
              <a:gd name="connsiteY13" fmla="*/ 0 h 10039"/>
              <a:gd name="connsiteX14" fmla="*/ 0 w 22900"/>
              <a:gd name="connsiteY14" fmla="*/ 2 h 10039"/>
              <a:gd name="connsiteX0" fmla="*/ 0 w 27719"/>
              <a:gd name="connsiteY0" fmla="*/ 2 h 10039"/>
              <a:gd name="connsiteX1" fmla="*/ 2282 w 27719"/>
              <a:gd name="connsiteY1" fmla="*/ 2098 h 10039"/>
              <a:gd name="connsiteX2" fmla="*/ 6454 w 27719"/>
              <a:gd name="connsiteY2" fmla="*/ 3810 h 10039"/>
              <a:gd name="connsiteX3" fmla="*/ 9277 w 27719"/>
              <a:gd name="connsiteY3" fmla="*/ 4841 h 10039"/>
              <a:gd name="connsiteX4" fmla="*/ 9277 w 27719"/>
              <a:gd name="connsiteY4" fmla="*/ 10039 h 10039"/>
              <a:gd name="connsiteX5" fmla="*/ 22815 w 27719"/>
              <a:gd name="connsiteY5" fmla="*/ 10011 h 10039"/>
              <a:gd name="connsiteX6" fmla="*/ 27719 w 27719"/>
              <a:gd name="connsiteY6" fmla="*/ 9172 h 10039"/>
              <a:gd name="connsiteX7" fmla="*/ 13437 w 27719"/>
              <a:gd name="connsiteY7" fmla="*/ 9227 h 10039"/>
              <a:gd name="connsiteX8" fmla="*/ 11228 w 27719"/>
              <a:gd name="connsiteY8" fmla="*/ 9116 h 10039"/>
              <a:gd name="connsiteX9" fmla="*/ 10198 w 27719"/>
              <a:gd name="connsiteY9" fmla="*/ 8656 h 10039"/>
              <a:gd name="connsiteX10" fmla="*/ 10087 w 27719"/>
              <a:gd name="connsiteY10" fmla="*/ 4119 h 10039"/>
              <a:gd name="connsiteX11" fmla="*/ 4024 w 27719"/>
              <a:gd name="connsiteY11" fmla="*/ 1907 h 10039"/>
              <a:gd name="connsiteX12" fmla="*/ 2146 w 27719"/>
              <a:gd name="connsiteY12" fmla="*/ 686 h 10039"/>
              <a:gd name="connsiteX13" fmla="*/ 1372 w 27719"/>
              <a:gd name="connsiteY13" fmla="*/ 0 h 10039"/>
              <a:gd name="connsiteX14" fmla="*/ 0 w 27719"/>
              <a:gd name="connsiteY14" fmla="*/ 2 h 10039"/>
              <a:gd name="connsiteX0" fmla="*/ 0 w 27689"/>
              <a:gd name="connsiteY0" fmla="*/ 2 h 10039"/>
              <a:gd name="connsiteX1" fmla="*/ 2282 w 27689"/>
              <a:gd name="connsiteY1" fmla="*/ 2098 h 10039"/>
              <a:gd name="connsiteX2" fmla="*/ 6454 w 27689"/>
              <a:gd name="connsiteY2" fmla="*/ 3810 h 10039"/>
              <a:gd name="connsiteX3" fmla="*/ 9277 w 27689"/>
              <a:gd name="connsiteY3" fmla="*/ 4841 h 10039"/>
              <a:gd name="connsiteX4" fmla="*/ 9277 w 27689"/>
              <a:gd name="connsiteY4" fmla="*/ 10039 h 10039"/>
              <a:gd name="connsiteX5" fmla="*/ 22815 w 27689"/>
              <a:gd name="connsiteY5" fmla="*/ 10011 h 10039"/>
              <a:gd name="connsiteX6" fmla="*/ 27689 w 27689"/>
              <a:gd name="connsiteY6" fmla="*/ 9204 h 10039"/>
              <a:gd name="connsiteX7" fmla="*/ 13437 w 27689"/>
              <a:gd name="connsiteY7" fmla="*/ 9227 h 10039"/>
              <a:gd name="connsiteX8" fmla="*/ 11228 w 27689"/>
              <a:gd name="connsiteY8" fmla="*/ 9116 h 10039"/>
              <a:gd name="connsiteX9" fmla="*/ 10198 w 27689"/>
              <a:gd name="connsiteY9" fmla="*/ 8656 h 10039"/>
              <a:gd name="connsiteX10" fmla="*/ 10087 w 27689"/>
              <a:gd name="connsiteY10" fmla="*/ 4119 h 10039"/>
              <a:gd name="connsiteX11" fmla="*/ 4024 w 27689"/>
              <a:gd name="connsiteY11" fmla="*/ 1907 h 10039"/>
              <a:gd name="connsiteX12" fmla="*/ 2146 w 27689"/>
              <a:gd name="connsiteY12" fmla="*/ 686 h 10039"/>
              <a:gd name="connsiteX13" fmla="*/ 1372 w 27689"/>
              <a:gd name="connsiteY13" fmla="*/ 0 h 10039"/>
              <a:gd name="connsiteX14" fmla="*/ 0 w 27689"/>
              <a:gd name="connsiteY14" fmla="*/ 2 h 10039"/>
              <a:gd name="connsiteX0" fmla="*/ 0 w 27689"/>
              <a:gd name="connsiteY0" fmla="*/ 2 h 10039"/>
              <a:gd name="connsiteX1" fmla="*/ 2282 w 27689"/>
              <a:gd name="connsiteY1" fmla="*/ 2098 h 10039"/>
              <a:gd name="connsiteX2" fmla="*/ 6454 w 27689"/>
              <a:gd name="connsiteY2" fmla="*/ 3810 h 10039"/>
              <a:gd name="connsiteX3" fmla="*/ 9277 w 27689"/>
              <a:gd name="connsiteY3" fmla="*/ 4841 h 10039"/>
              <a:gd name="connsiteX4" fmla="*/ 9277 w 27689"/>
              <a:gd name="connsiteY4" fmla="*/ 10039 h 10039"/>
              <a:gd name="connsiteX5" fmla="*/ 22815 w 27689"/>
              <a:gd name="connsiteY5" fmla="*/ 10011 h 10039"/>
              <a:gd name="connsiteX6" fmla="*/ 27689 w 27689"/>
              <a:gd name="connsiteY6" fmla="*/ 9236 h 10039"/>
              <a:gd name="connsiteX7" fmla="*/ 13437 w 27689"/>
              <a:gd name="connsiteY7" fmla="*/ 9227 h 10039"/>
              <a:gd name="connsiteX8" fmla="*/ 11228 w 27689"/>
              <a:gd name="connsiteY8" fmla="*/ 9116 h 10039"/>
              <a:gd name="connsiteX9" fmla="*/ 10198 w 27689"/>
              <a:gd name="connsiteY9" fmla="*/ 8656 h 10039"/>
              <a:gd name="connsiteX10" fmla="*/ 10087 w 27689"/>
              <a:gd name="connsiteY10" fmla="*/ 4119 h 10039"/>
              <a:gd name="connsiteX11" fmla="*/ 4024 w 27689"/>
              <a:gd name="connsiteY11" fmla="*/ 1907 h 10039"/>
              <a:gd name="connsiteX12" fmla="*/ 2146 w 27689"/>
              <a:gd name="connsiteY12" fmla="*/ 686 h 10039"/>
              <a:gd name="connsiteX13" fmla="*/ 1372 w 27689"/>
              <a:gd name="connsiteY13" fmla="*/ 0 h 10039"/>
              <a:gd name="connsiteX14" fmla="*/ 0 w 27689"/>
              <a:gd name="connsiteY14" fmla="*/ 2 h 10039"/>
              <a:gd name="connsiteX0" fmla="*/ 0 w 27689"/>
              <a:gd name="connsiteY0" fmla="*/ 2 h 10039"/>
              <a:gd name="connsiteX1" fmla="*/ 2282 w 27689"/>
              <a:gd name="connsiteY1" fmla="*/ 2098 h 10039"/>
              <a:gd name="connsiteX2" fmla="*/ 6454 w 27689"/>
              <a:gd name="connsiteY2" fmla="*/ 3810 h 10039"/>
              <a:gd name="connsiteX3" fmla="*/ 9277 w 27689"/>
              <a:gd name="connsiteY3" fmla="*/ 4841 h 10039"/>
              <a:gd name="connsiteX4" fmla="*/ 9277 w 27689"/>
              <a:gd name="connsiteY4" fmla="*/ 10039 h 10039"/>
              <a:gd name="connsiteX5" fmla="*/ 27605 w 27689"/>
              <a:gd name="connsiteY5" fmla="*/ 10011 h 10039"/>
              <a:gd name="connsiteX6" fmla="*/ 27689 w 27689"/>
              <a:gd name="connsiteY6" fmla="*/ 9236 h 10039"/>
              <a:gd name="connsiteX7" fmla="*/ 13437 w 27689"/>
              <a:gd name="connsiteY7" fmla="*/ 9227 h 10039"/>
              <a:gd name="connsiteX8" fmla="*/ 11228 w 27689"/>
              <a:gd name="connsiteY8" fmla="*/ 9116 h 10039"/>
              <a:gd name="connsiteX9" fmla="*/ 10198 w 27689"/>
              <a:gd name="connsiteY9" fmla="*/ 8656 h 10039"/>
              <a:gd name="connsiteX10" fmla="*/ 10087 w 27689"/>
              <a:gd name="connsiteY10" fmla="*/ 4119 h 10039"/>
              <a:gd name="connsiteX11" fmla="*/ 4024 w 27689"/>
              <a:gd name="connsiteY11" fmla="*/ 1907 h 10039"/>
              <a:gd name="connsiteX12" fmla="*/ 2146 w 27689"/>
              <a:gd name="connsiteY12" fmla="*/ 686 h 10039"/>
              <a:gd name="connsiteX13" fmla="*/ 1372 w 27689"/>
              <a:gd name="connsiteY13" fmla="*/ 0 h 10039"/>
              <a:gd name="connsiteX14" fmla="*/ 0 w 27689"/>
              <a:gd name="connsiteY14" fmla="*/ 2 h 10039"/>
              <a:gd name="connsiteX0" fmla="*/ 0 w 27606"/>
              <a:gd name="connsiteY0" fmla="*/ 2 h 10039"/>
              <a:gd name="connsiteX1" fmla="*/ 2282 w 27606"/>
              <a:gd name="connsiteY1" fmla="*/ 2098 h 10039"/>
              <a:gd name="connsiteX2" fmla="*/ 6454 w 27606"/>
              <a:gd name="connsiteY2" fmla="*/ 3810 h 10039"/>
              <a:gd name="connsiteX3" fmla="*/ 9277 w 27606"/>
              <a:gd name="connsiteY3" fmla="*/ 4841 h 10039"/>
              <a:gd name="connsiteX4" fmla="*/ 9277 w 27606"/>
              <a:gd name="connsiteY4" fmla="*/ 10039 h 10039"/>
              <a:gd name="connsiteX5" fmla="*/ 27605 w 27606"/>
              <a:gd name="connsiteY5" fmla="*/ 10011 h 10039"/>
              <a:gd name="connsiteX6" fmla="*/ 27511 w 27606"/>
              <a:gd name="connsiteY6" fmla="*/ 9187 h 10039"/>
              <a:gd name="connsiteX7" fmla="*/ 13437 w 27606"/>
              <a:gd name="connsiteY7" fmla="*/ 9227 h 10039"/>
              <a:gd name="connsiteX8" fmla="*/ 11228 w 27606"/>
              <a:gd name="connsiteY8" fmla="*/ 9116 h 10039"/>
              <a:gd name="connsiteX9" fmla="*/ 10198 w 27606"/>
              <a:gd name="connsiteY9" fmla="*/ 8656 h 10039"/>
              <a:gd name="connsiteX10" fmla="*/ 10087 w 27606"/>
              <a:gd name="connsiteY10" fmla="*/ 4119 h 10039"/>
              <a:gd name="connsiteX11" fmla="*/ 4024 w 27606"/>
              <a:gd name="connsiteY11" fmla="*/ 1907 h 10039"/>
              <a:gd name="connsiteX12" fmla="*/ 2146 w 27606"/>
              <a:gd name="connsiteY12" fmla="*/ 686 h 10039"/>
              <a:gd name="connsiteX13" fmla="*/ 1372 w 27606"/>
              <a:gd name="connsiteY13" fmla="*/ 0 h 10039"/>
              <a:gd name="connsiteX14" fmla="*/ 0 w 27606"/>
              <a:gd name="connsiteY14" fmla="*/ 2 h 10039"/>
              <a:gd name="connsiteX0" fmla="*/ 0 w 27609"/>
              <a:gd name="connsiteY0" fmla="*/ 2 h 10039"/>
              <a:gd name="connsiteX1" fmla="*/ 2282 w 27609"/>
              <a:gd name="connsiteY1" fmla="*/ 2098 h 10039"/>
              <a:gd name="connsiteX2" fmla="*/ 6454 w 27609"/>
              <a:gd name="connsiteY2" fmla="*/ 3810 h 10039"/>
              <a:gd name="connsiteX3" fmla="*/ 9277 w 27609"/>
              <a:gd name="connsiteY3" fmla="*/ 4841 h 10039"/>
              <a:gd name="connsiteX4" fmla="*/ 9277 w 27609"/>
              <a:gd name="connsiteY4" fmla="*/ 10039 h 10039"/>
              <a:gd name="connsiteX5" fmla="*/ 27605 w 27609"/>
              <a:gd name="connsiteY5" fmla="*/ 10011 h 10039"/>
              <a:gd name="connsiteX6" fmla="*/ 27600 w 27609"/>
              <a:gd name="connsiteY6" fmla="*/ 9227 h 10039"/>
              <a:gd name="connsiteX7" fmla="*/ 13437 w 27609"/>
              <a:gd name="connsiteY7" fmla="*/ 9227 h 10039"/>
              <a:gd name="connsiteX8" fmla="*/ 11228 w 27609"/>
              <a:gd name="connsiteY8" fmla="*/ 9116 h 10039"/>
              <a:gd name="connsiteX9" fmla="*/ 10198 w 27609"/>
              <a:gd name="connsiteY9" fmla="*/ 8656 h 10039"/>
              <a:gd name="connsiteX10" fmla="*/ 10087 w 27609"/>
              <a:gd name="connsiteY10" fmla="*/ 4119 h 10039"/>
              <a:gd name="connsiteX11" fmla="*/ 4024 w 27609"/>
              <a:gd name="connsiteY11" fmla="*/ 1907 h 10039"/>
              <a:gd name="connsiteX12" fmla="*/ 2146 w 27609"/>
              <a:gd name="connsiteY12" fmla="*/ 686 h 10039"/>
              <a:gd name="connsiteX13" fmla="*/ 1372 w 27609"/>
              <a:gd name="connsiteY13" fmla="*/ 0 h 10039"/>
              <a:gd name="connsiteX14" fmla="*/ 0 w 27609"/>
              <a:gd name="connsiteY14" fmla="*/ 2 h 10039"/>
              <a:gd name="connsiteX0" fmla="*/ 0 w 27609"/>
              <a:gd name="connsiteY0" fmla="*/ 2 h 10014"/>
              <a:gd name="connsiteX1" fmla="*/ 2282 w 27609"/>
              <a:gd name="connsiteY1" fmla="*/ 2098 h 10014"/>
              <a:gd name="connsiteX2" fmla="*/ 6454 w 27609"/>
              <a:gd name="connsiteY2" fmla="*/ 3810 h 10014"/>
              <a:gd name="connsiteX3" fmla="*/ 9277 w 27609"/>
              <a:gd name="connsiteY3" fmla="*/ 4841 h 10014"/>
              <a:gd name="connsiteX4" fmla="*/ 9254 w 27609"/>
              <a:gd name="connsiteY4" fmla="*/ 10014 h 10014"/>
              <a:gd name="connsiteX5" fmla="*/ 27605 w 27609"/>
              <a:gd name="connsiteY5" fmla="*/ 10011 h 10014"/>
              <a:gd name="connsiteX6" fmla="*/ 27600 w 27609"/>
              <a:gd name="connsiteY6" fmla="*/ 9227 h 10014"/>
              <a:gd name="connsiteX7" fmla="*/ 13437 w 27609"/>
              <a:gd name="connsiteY7" fmla="*/ 9227 h 10014"/>
              <a:gd name="connsiteX8" fmla="*/ 11228 w 27609"/>
              <a:gd name="connsiteY8" fmla="*/ 9116 h 10014"/>
              <a:gd name="connsiteX9" fmla="*/ 10198 w 27609"/>
              <a:gd name="connsiteY9" fmla="*/ 8656 h 10014"/>
              <a:gd name="connsiteX10" fmla="*/ 10087 w 27609"/>
              <a:gd name="connsiteY10" fmla="*/ 4119 h 10014"/>
              <a:gd name="connsiteX11" fmla="*/ 4024 w 27609"/>
              <a:gd name="connsiteY11" fmla="*/ 1907 h 10014"/>
              <a:gd name="connsiteX12" fmla="*/ 2146 w 27609"/>
              <a:gd name="connsiteY12" fmla="*/ 686 h 10014"/>
              <a:gd name="connsiteX13" fmla="*/ 1372 w 27609"/>
              <a:gd name="connsiteY13" fmla="*/ 0 h 10014"/>
              <a:gd name="connsiteX14" fmla="*/ 0 w 27609"/>
              <a:gd name="connsiteY14" fmla="*/ 2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09" h="10014">
                <a:moveTo>
                  <a:pt x="0" y="2"/>
                </a:moveTo>
                <a:cubicBezTo>
                  <a:pt x="23" y="335"/>
                  <a:pt x="104" y="764"/>
                  <a:pt x="2282" y="2098"/>
                </a:cubicBezTo>
                <a:cubicBezTo>
                  <a:pt x="3468" y="2707"/>
                  <a:pt x="5288" y="3353"/>
                  <a:pt x="6454" y="3810"/>
                </a:cubicBezTo>
                <a:lnTo>
                  <a:pt x="9277" y="4841"/>
                </a:lnTo>
                <a:cubicBezTo>
                  <a:pt x="9269" y="6565"/>
                  <a:pt x="9262" y="8290"/>
                  <a:pt x="9254" y="10014"/>
                </a:cubicBezTo>
                <a:lnTo>
                  <a:pt x="27605" y="10011"/>
                </a:lnTo>
                <a:cubicBezTo>
                  <a:pt x="27621" y="9870"/>
                  <a:pt x="27584" y="9368"/>
                  <a:pt x="27600" y="9227"/>
                </a:cubicBezTo>
                <a:lnTo>
                  <a:pt x="13437" y="9227"/>
                </a:lnTo>
                <a:cubicBezTo>
                  <a:pt x="12093" y="9207"/>
                  <a:pt x="11627" y="9161"/>
                  <a:pt x="11228" y="9116"/>
                </a:cubicBezTo>
                <a:cubicBezTo>
                  <a:pt x="10829" y="9071"/>
                  <a:pt x="10431" y="8825"/>
                  <a:pt x="10198" y="8656"/>
                </a:cubicBezTo>
                <a:lnTo>
                  <a:pt x="10087" y="4119"/>
                </a:lnTo>
                <a:cubicBezTo>
                  <a:pt x="8397" y="3338"/>
                  <a:pt x="5714" y="2688"/>
                  <a:pt x="4024" y="1907"/>
                </a:cubicBezTo>
                <a:cubicBezTo>
                  <a:pt x="3398" y="1443"/>
                  <a:pt x="2772" y="1150"/>
                  <a:pt x="2146" y="686"/>
                </a:cubicBezTo>
                <a:lnTo>
                  <a:pt x="1372" y="0"/>
                </a:lnTo>
                <a:lnTo>
                  <a:pt x="0" y="2"/>
                </a:lnTo>
                <a:close/>
              </a:path>
            </a:pathLst>
          </a:custGeom>
          <a:solidFill>
            <a:schemeClr val="accent2">
              <a:lumMod val="75000"/>
              <a:alpha val="27000"/>
            </a:schemeClr>
          </a:solidFill>
          <a:ln w="28575" cmpd="sng">
            <a:solidFill>
              <a:schemeClr val="accent2">
                <a:lumMod val="75000"/>
              </a:schemeClr>
            </a:solidFill>
            <a:round/>
            <a:headEnd/>
            <a:tailEnd/>
          </a:ln>
          <a:effectLst/>
        </p:spPr>
        <p:txBody>
          <a:bodyPr/>
          <a:lstStyle/>
          <a:p>
            <a:endParaRPr lang="en-US" dirty="0"/>
          </a:p>
        </p:txBody>
      </p:sp>
      <p:sp>
        <p:nvSpPr>
          <p:cNvPr id="12" name="Freeform 3"/>
          <p:cNvSpPr>
            <a:spLocks/>
          </p:cNvSpPr>
          <p:nvPr/>
        </p:nvSpPr>
        <p:spPr bwMode="auto">
          <a:xfrm>
            <a:off x="5503468" y="962944"/>
            <a:ext cx="2995797" cy="4539560"/>
          </a:xfrm>
          <a:custGeom>
            <a:avLst/>
            <a:gdLst>
              <a:gd name="T0" fmla="*/ 0 w 1072"/>
              <a:gd name="T1" fmla="*/ 0 h 2834"/>
              <a:gd name="T2" fmla="*/ 700 w 1072"/>
              <a:gd name="T3" fmla="*/ 1350 h 2834"/>
              <a:gd name="T4" fmla="*/ 1072 w 1072"/>
              <a:gd name="T5" fmla="*/ 2834 h 2834"/>
              <a:gd name="connsiteX0" fmla="*/ 0 w 9748"/>
              <a:gd name="connsiteY0" fmla="*/ 0 h 9989"/>
              <a:gd name="connsiteX1" fmla="*/ 6278 w 9748"/>
              <a:gd name="connsiteY1" fmla="*/ 4753 h 9989"/>
              <a:gd name="connsiteX2" fmla="*/ 9748 w 9748"/>
              <a:gd name="connsiteY2" fmla="*/ 9989 h 9989"/>
              <a:gd name="connsiteX0" fmla="*/ 0 w 10000"/>
              <a:gd name="connsiteY0" fmla="*/ 0 h 10000"/>
              <a:gd name="connsiteX1" fmla="*/ 3684 w 10000"/>
              <a:gd name="connsiteY1" fmla="*/ 4832 h 10000"/>
              <a:gd name="connsiteX2" fmla="*/ 10000 w 10000"/>
              <a:gd name="connsiteY2" fmla="*/ 10000 h 10000"/>
              <a:gd name="connsiteX0" fmla="*/ 0 w 10000"/>
              <a:gd name="connsiteY0" fmla="*/ 0 h 10000"/>
              <a:gd name="connsiteX1" fmla="*/ 493 w 10000"/>
              <a:gd name="connsiteY1" fmla="*/ 1360 h 10000"/>
              <a:gd name="connsiteX2" fmla="*/ 3684 w 10000"/>
              <a:gd name="connsiteY2" fmla="*/ 4832 h 10000"/>
              <a:gd name="connsiteX3" fmla="*/ 10000 w 10000"/>
              <a:gd name="connsiteY3"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8077"/>
              <a:gd name="connsiteY0" fmla="*/ 0 h 10042"/>
              <a:gd name="connsiteX1" fmla="*/ 493 w 8077"/>
              <a:gd name="connsiteY1" fmla="*/ 1360 h 10042"/>
              <a:gd name="connsiteX2" fmla="*/ 2761 w 8077"/>
              <a:gd name="connsiteY2" fmla="*/ 3617 h 10042"/>
              <a:gd name="connsiteX3" fmla="*/ 3684 w 8077"/>
              <a:gd name="connsiteY3" fmla="*/ 4832 h 10042"/>
              <a:gd name="connsiteX4" fmla="*/ 8077 w 8077"/>
              <a:gd name="connsiteY4" fmla="*/ 10042 h 10042"/>
              <a:gd name="connsiteX0" fmla="*/ 0 w 10000"/>
              <a:gd name="connsiteY0" fmla="*/ 0 h 10349"/>
              <a:gd name="connsiteX1" fmla="*/ 610 w 10000"/>
              <a:gd name="connsiteY1" fmla="*/ 1354 h 10349"/>
              <a:gd name="connsiteX2" fmla="*/ 3418 w 10000"/>
              <a:gd name="connsiteY2" fmla="*/ 3602 h 10349"/>
              <a:gd name="connsiteX3" fmla="*/ 4561 w 10000"/>
              <a:gd name="connsiteY3" fmla="*/ 4812 h 10349"/>
              <a:gd name="connsiteX4" fmla="*/ 9176 w 10000"/>
              <a:gd name="connsiteY4" fmla="*/ 10018 h 10349"/>
              <a:gd name="connsiteX5" fmla="*/ 10000 w 10000"/>
              <a:gd name="connsiteY5" fmla="*/ 10000 h 10349"/>
              <a:gd name="connsiteX0" fmla="*/ 0 w 10000"/>
              <a:gd name="connsiteY0" fmla="*/ 0 h 10453"/>
              <a:gd name="connsiteX1" fmla="*/ 610 w 10000"/>
              <a:gd name="connsiteY1" fmla="*/ 1354 h 10453"/>
              <a:gd name="connsiteX2" fmla="*/ 3418 w 10000"/>
              <a:gd name="connsiteY2" fmla="*/ 3602 h 10453"/>
              <a:gd name="connsiteX3" fmla="*/ 4561 w 10000"/>
              <a:gd name="connsiteY3" fmla="*/ 4812 h 10453"/>
              <a:gd name="connsiteX4" fmla="*/ 9176 w 10000"/>
              <a:gd name="connsiteY4" fmla="*/ 10018 h 10453"/>
              <a:gd name="connsiteX5" fmla="*/ 9816 w 10000"/>
              <a:gd name="connsiteY5" fmla="*/ 10155 h 10453"/>
              <a:gd name="connsiteX6" fmla="*/ 10000 w 10000"/>
              <a:gd name="connsiteY6" fmla="*/ 10000 h 10453"/>
              <a:gd name="connsiteX0" fmla="*/ 0 w 10000"/>
              <a:gd name="connsiteY0" fmla="*/ 0 h 10398"/>
              <a:gd name="connsiteX1" fmla="*/ 610 w 10000"/>
              <a:gd name="connsiteY1" fmla="*/ 1354 h 10398"/>
              <a:gd name="connsiteX2" fmla="*/ 3418 w 10000"/>
              <a:gd name="connsiteY2" fmla="*/ 3602 h 10398"/>
              <a:gd name="connsiteX3" fmla="*/ 4561 w 10000"/>
              <a:gd name="connsiteY3" fmla="*/ 4812 h 10398"/>
              <a:gd name="connsiteX4" fmla="*/ 9176 w 10000"/>
              <a:gd name="connsiteY4" fmla="*/ 10018 h 10398"/>
              <a:gd name="connsiteX5" fmla="*/ 10000 w 10000"/>
              <a:gd name="connsiteY5" fmla="*/ 10000 h 1039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9176 w 10000"/>
              <a:gd name="connsiteY4" fmla="*/ 10018 h 10018"/>
              <a:gd name="connsiteX5" fmla="*/ 10000 w 10000"/>
              <a:gd name="connsiteY5" fmla="*/ 10000 h 1001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7257 w 10000"/>
              <a:gd name="connsiteY4" fmla="*/ 7812 h 10018"/>
              <a:gd name="connsiteX5" fmla="*/ 9176 w 10000"/>
              <a:gd name="connsiteY5" fmla="*/ 10018 h 10018"/>
              <a:gd name="connsiteX6" fmla="*/ 10000 w 10000"/>
              <a:gd name="connsiteY6" fmla="*/ 10000 h 10018"/>
              <a:gd name="connsiteX0" fmla="*/ 0 w 9176"/>
              <a:gd name="connsiteY0" fmla="*/ 0 h 10018"/>
              <a:gd name="connsiteX1" fmla="*/ 610 w 9176"/>
              <a:gd name="connsiteY1" fmla="*/ 1354 h 10018"/>
              <a:gd name="connsiteX2" fmla="*/ 3418 w 9176"/>
              <a:gd name="connsiteY2" fmla="*/ 3602 h 10018"/>
              <a:gd name="connsiteX3" fmla="*/ 4561 w 9176"/>
              <a:gd name="connsiteY3" fmla="*/ 4812 h 10018"/>
              <a:gd name="connsiteX4" fmla="*/ 7257 w 9176"/>
              <a:gd name="connsiteY4" fmla="*/ 7812 h 10018"/>
              <a:gd name="connsiteX5" fmla="*/ 9176 w 9176"/>
              <a:gd name="connsiteY5" fmla="*/ 10018 h 10018"/>
              <a:gd name="connsiteX6" fmla="*/ 8777 w 9176"/>
              <a:gd name="connsiteY6" fmla="*/ 8506 h 10018"/>
              <a:gd name="connsiteX0" fmla="*/ 0 w 10862"/>
              <a:gd name="connsiteY0" fmla="*/ 0 h 10061"/>
              <a:gd name="connsiteX1" fmla="*/ 665 w 10862"/>
              <a:gd name="connsiteY1" fmla="*/ 1352 h 10061"/>
              <a:gd name="connsiteX2" fmla="*/ 3725 w 10862"/>
              <a:gd name="connsiteY2" fmla="*/ 3596 h 10061"/>
              <a:gd name="connsiteX3" fmla="*/ 4971 w 10862"/>
              <a:gd name="connsiteY3" fmla="*/ 4803 h 10061"/>
              <a:gd name="connsiteX4" fmla="*/ 7909 w 10862"/>
              <a:gd name="connsiteY4" fmla="*/ 7798 h 10061"/>
              <a:gd name="connsiteX5" fmla="*/ 10000 w 10862"/>
              <a:gd name="connsiteY5" fmla="*/ 10000 h 10061"/>
              <a:gd name="connsiteX6" fmla="*/ 10860 w 10862"/>
              <a:gd name="connsiteY6" fmla="*/ 9994 h 10061"/>
              <a:gd name="connsiteX7" fmla="*/ 9565 w 10862"/>
              <a:gd name="connsiteY7" fmla="*/ 8491 h 10061"/>
              <a:gd name="connsiteX0" fmla="*/ 0 w 10860"/>
              <a:gd name="connsiteY0" fmla="*/ 0 h 10000"/>
              <a:gd name="connsiteX1" fmla="*/ 665 w 10860"/>
              <a:gd name="connsiteY1" fmla="*/ 1352 h 10000"/>
              <a:gd name="connsiteX2" fmla="*/ 3725 w 10860"/>
              <a:gd name="connsiteY2" fmla="*/ 3596 h 10000"/>
              <a:gd name="connsiteX3" fmla="*/ 4971 w 10860"/>
              <a:gd name="connsiteY3" fmla="*/ 4803 h 10000"/>
              <a:gd name="connsiteX4" fmla="*/ 7909 w 10860"/>
              <a:gd name="connsiteY4" fmla="*/ 7798 h 10000"/>
              <a:gd name="connsiteX5" fmla="*/ 10000 w 10860"/>
              <a:gd name="connsiteY5" fmla="*/ 10000 h 10000"/>
              <a:gd name="connsiteX6" fmla="*/ 10860 w 10860"/>
              <a:gd name="connsiteY6" fmla="*/ 9994 h 10000"/>
              <a:gd name="connsiteX7" fmla="*/ 9565 w 10860"/>
              <a:gd name="connsiteY7" fmla="*/ 8491 h 10000"/>
              <a:gd name="connsiteX0" fmla="*/ 0 w 11015"/>
              <a:gd name="connsiteY0" fmla="*/ 0 h 10000"/>
              <a:gd name="connsiteX1" fmla="*/ 665 w 11015"/>
              <a:gd name="connsiteY1" fmla="*/ 1352 h 10000"/>
              <a:gd name="connsiteX2" fmla="*/ 3725 w 11015"/>
              <a:gd name="connsiteY2" fmla="*/ 3596 h 10000"/>
              <a:gd name="connsiteX3" fmla="*/ 4971 w 11015"/>
              <a:gd name="connsiteY3" fmla="*/ 4803 h 10000"/>
              <a:gd name="connsiteX4" fmla="*/ 7909 w 11015"/>
              <a:gd name="connsiteY4" fmla="*/ 7798 h 10000"/>
              <a:gd name="connsiteX5" fmla="*/ 10000 w 11015"/>
              <a:gd name="connsiteY5" fmla="*/ 10000 h 10000"/>
              <a:gd name="connsiteX6" fmla="*/ 11015 w 11015"/>
              <a:gd name="connsiteY6" fmla="*/ 9994 h 10000"/>
              <a:gd name="connsiteX7" fmla="*/ 9565 w 11015"/>
              <a:gd name="connsiteY7" fmla="*/ 8491 h 10000"/>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9565 w 10984"/>
              <a:gd name="connsiteY7" fmla="*/ 8491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8" fmla="*/ 0 w 10984"/>
              <a:gd name="connsiteY8" fmla="*/ 0 h 10002"/>
              <a:gd name="connsiteX0" fmla="*/ 0 w 10984"/>
              <a:gd name="connsiteY0" fmla="*/ 26 h 10028"/>
              <a:gd name="connsiteX1" fmla="*/ 665 w 10984"/>
              <a:gd name="connsiteY1" fmla="*/ 1378 h 10028"/>
              <a:gd name="connsiteX2" fmla="*/ 3725 w 10984"/>
              <a:gd name="connsiteY2" fmla="*/ 3622 h 10028"/>
              <a:gd name="connsiteX3" fmla="*/ 4971 w 10984"/>
              <a:gd name="connsiteY3" fmla="*/ 4829 h 10028"/>
              <a:gd name="connsiteX4" fmla="*/ 7909 w 10984"/>
              <a:gd name="connsiteY4" fmla="*/ 7824 h 10028"/>
              <a:gd name="connsiteX5" fmla="*/ 10000 w 10984"/>
              <a:gd name="connsiteY5" fmla="*/ 10026 h 10028"/>
              <a:gd name="connsiteX6" fmla="*/ 10984 w 10984"/>
              <a:gd name="connsiteY6" fmla="*/ 10028 h 10028"/>
              <a:gd name="connsiteX7" fmla="*/ 5351 w 10984"/>
              <a:gd name="connsiteY7" fmla="*/ 4244 h 10028"/>
              <a:gd name="connsiteX8" fmla="*/ 851 w 10984"/>
              <a:gd name="connsiteY8" fmla="*/ 0 h 10028"/>
              <a:gd name="connsiteX9" fmla="*/ 0 w 10984"/>
              <a:gd name="connsiteY9" fmla="*/ 26 h 10028"/>
              <a:gd name="connsiteX0" fmla="*/ 0 w 10984"/>
              <a:gd name="connsiteY0" fmla="*/ 0 h 10053"/>
              <a:gd name="connsiteX1" fmla="*/ 665 w 10984"/>
              <a:gd name="connsiteY1" fmla="*/ 1403 h 10053"/>
              <a:gd name="connsiteX2" fmla="*/ 3725 w 10984"/>
              <a:gd name="connsiteY2" fmla="*/ 3647 h 10053"/>
              <a:gd name="connsiteX3" fmla="*/ 4971 w 10984"/>
              <a:gd name="connsiteY3" fmla="*/ 4854 h 10053"/>
              <a:gd name="connsiteX4" fmla="*/ 7909 w 10984"/>
              <a:gd name="connsiteY4" fmla="*/ 7849 h 10053"/>
              <a:gd name="connsiteX5" fmla="*/ 10000 w 10984"/>
              <a:gd name="connsiteY5" fmla="*/ 10051 h 10053"/>
              <a:gd name="connsiteX6" fmla="*/ 10984 w 10984"/>
              <a:gd name="connsiteY6" fmla="*/ 10053 h 10053"/>
              <a:gd name="connsiteX7" fmla="*/ 5351 w 10984"/>
              <a:gd name="connsiteY7" fmla="*/ 4269 h 10053"/>
              <a:gd name="connsiteX8" fmla="*/ 851 w 10984"/>
              <a:gd name="connsiteY8" fmla="*/ 25 h 10053"/>
              <a:gd name="connsiteX9" fmla="*/ 0 w 10984"/>
              <a:gd name="connsiteY9" fmla="*/ 0 h 10053"/>
              <a:gd name="connsiteX0" fmla="*/ 0 w 11108"/>
              <a:gd name="connsiteY0" fmla="*/ 9 h 10028"/>
              <a:gd name="connsiteX1" fmla="*/ 789 w 11108"/>
              <a:gd name="connsiteY1" fmla="*/ 1378 h 10028"/>
              <a:gd name="connsiteX2" fmla="*/ 3849 w 11108"/>
              <a:gd name="connsiteY2" fmla="*/ 3622 h 10028"/>
              <a:gd name="connsiteX3" fmla="*/ 5095 w 11108"/>
              <a:gd name="connsiteY3" fmla="*/ 4829 h 10028"/>
              <a:gd name="connsiteX4" fmla="*/ 8033 w 11108"/>
              <a:gd name="connsiteY4" fmla="*/ 7824 h 10028"/>
              <a:gd name="connsiteX5" fmla="*/ 10124 w 11108"/>
              <a:gd name="connsiteY5" fmla="*/ 10026 h 10028"/>
              <a:gd name="connsiteX6" fmla="*/ 11108 w 11108"/>
              <a:gd name="connsiteY6" fmla="*/ 10028 h 10028"/>
              <a:gd name="connsiteX7" fmla="*/ 5475 w 11108"/>
              <a:gd name="connsiteY7" fmla="*/ 4244 h 10028"/>
              <a:gd name="connsiteX8" fmla="*/ 975 w 11108"/>
              <a:gd name="connsiteY8" fmla="*/ 0 h 10028"/>
              <a:gd name="connsiteX9" fmla="*/ 0 w 11108"/>
              <a:gd name="connsiteY9" fmla="*/ 9 h 10028"/>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820 w 11108"/>
              <a:gd name="connsiteY8" fmla="*/ 8 h 10019"/>
              <a:gd name="connsiteX9" fmla="*/ 0 w 11108"/>
              <a:gd name="connsiteY9"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1099 w 11108"/>
              <a:gd name="connsiteY9" fmla="*/ 707 h 10019"/>
              <a:gd name="connsiteX10" fmla="*/ 820 w 11108"/>
              <a:gd name="connsiteY10" fmla="*/ 8 h 10019"/>
              <a:gd name="connsiteX11" fmla="*/ 0 w 11108"/>
              <a:gd name="connsiteY11"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099 w 11108"/>
              <a:gd name="connsiteY10" fmla="*/ 719 h 10031"/>
              <a:gd name="connsiteX11" fmla="*/ 1188 w 11108"/>
              <a:gd name="connsiteY11" fmla="*/ 0 h 10031"/>
              <a:gd name="connsiteX12" fmla="*/ 0 w 11108"/>
              <a:gd name="connsiteY12"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188 w 11108"/>
              <a:gd name="connsiteY10" fmla="*/ 0 h 10031"/>
              <a:gd name="connsiteX11" fmla="*/ 0 w 11108"/>
              <a:gd name="connsiteY11"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3849 w 11108"/>
              <a:gd name="connsiteY1" fmla="*/ 362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2781 w 11108"/>
              <a:gd name="connsiteY1" fmla="*/ 379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5475 w 11108"/>
              <a:gd name="connsiteY8" fmla="*/ 4247 h 10031"/>
              <a:gd name="connsiteX9" fmla="*/ 3578 w 11108"/>
              <a:gd name="connsiteY9" fmla="*/ 2800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3423 w 11108"/>
              <a:gd name="connsiteY9" fmla="*/ 2568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2090"/>
              <a:gd name="connsiteY0" fmla="*/ 12 h 10031"/>
              <a:gd name="connsiteX1" fmla="*/ 625 w 12090"/>
              <a:gd name="connsiteY1" fmla="*/ 2188 h 10031"/>
              <a:gd name="connsiteX2" fmla="*/ 2781 w 12090"/>
              <a:gd name="connsiteY2" fmla="*/ 3795 h 10031"/>
              <a:gd name="connsiteX3" fmla="*/ 5095 w 12090"/>
              <a:gd name="connsiteY3" fmla="*/ 4832 h 10031"/>
              <a:gd name="connsiteX4" fmla="*/ 8033 w 12090"/>
              <a:gd name="connsiteY4" fmla="*/ 7827 h 10031"/>
              <a:gd name="connsiteX5" fmla="*/ 10124 w 12090"/>
              <a:gd name="connsiteY5" fmla="*/ 10029 h 10031"/>
              <a:gd name="connsiteX6" fmla="*/ 11108 w 12090"/>
              <a:gd name="connsiteY6" fmla="*/ 10031 h 10031"/>
              <a:gd name="connsiteX7" fmla="*/ 11596 w 12090"/>
              <a:gd name="connsiteY7" fmla="*/ 6453 h 10031"/>
              <a:gd name="connsiteX8" fmla="*/ 3578 w 12090"/>
              <a:gd name="connsiteY8" fmla="*/ 2800 h 10031"/>
              <a:gd name="connsiteX9" fmla="*/ 1188 w 12090"/>
              <a:gd name="connsiteY9" fmla="*/ 0 h 10031"/>
              <a:gd name="connsiteX10" fmla="*/ 0 w 12090"/>
              <a:gd name="connsiteY10"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6516 w 16973"/>
              <a:gd name="connsiteY9" fmla="*/ 4440 h 10031"/>
              <a:gd name="connsiteX10" fmla="*/ 3578 w 16973"/>
              <a:gd name="connsiteY10" fmla="*/ 2800 h 10031"/>
              <a:gd name="connsiteX11" fmla="*/ 1188 w 16973"/>
              <a:gd name="connsiteY11" fmla="*/ 0 h 10031"/>
              <a:gd name="connsiteX12" fmla="*/ 0 w 16973"/>
              <a:gd name="connsiteY12" fmla="*/ 12 h 10031"/>
              <a:gd name="connsiteX0" fmla="*/ 0 w 16972"/>
              <a:gd name="connsiteY0" fmla="*/ 12 h 10031"/>
              <a:gd name="connsiteX1" fmla="*/ 625 w 16972"/>
              <a:gd name="connsiteY1" fmla="*/ 2188 h 10031"/>
              <a:gd name="connsiteX2" fmla="*/ 2781 w 16972"/>
              <a:gd name="connsiteY2" fmla="*/ 3795 h 10031"/>
              <a:gd name="connsiteX3" fmla="*/ 5095 w 16972"/>
              <a:gd name="connsiteY3" fmla="*/ 4832 h 10031"/>
              <a:gd name="connsiteX4" fmla="*/ 8033 w 16972"/>
              <a:gd name="connsiteY4" fmla="*/ 7827 h 10031"/>
              <a:gd name="connsiteX5" fmla="*/ 10124 w 16972"/>
              <a:gd name="connsiteY5" fmla="*/ 10029 h 10031"/>
              <a:gd name="connsiteX6" fmla="*/ 11108 w 16972"/>
              <a:gd name="connsiteY6" fmla="*/ 10031 h 10031"/>
              <a:gd name="connsiteX7" fmla="*/ 16972 w 16972"/>
              <a:gd name="connsiteY7" fmla="*/ 8495 h 10031"/>
              <a:gd name="connsiteX8" fmla="*/ 11596 w 16972"/>
              <a:gd name="connsiteY8" fmla="*/ 6453 h 10031"/>
              <a:gd name="connsiteX9" fmla="*/ 6516 w 16972"/>
              <a:gd name="connsiteY9" fmla="*/ 4440 h 10031"/>
              <a:gd name="connsiteX10" fmla="*/ 3578 w 16972"/>
              <a:gd name="connsiteY10" fmla="*/ 2800 h 10031"/>
              <a:gd name="connsiteX11" fmla="*/ 1188 w 16972"/>
              <a:gd name="connsiteY11" fmla="*/ 0 h 10031"/>
              <a:gd name="connsiteX12" fmla="*/ 0 w 16972"/>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0124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13069 w 24443"/>
              <a:gd name="connsiteY4" fmla="*/ 8015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1928 w 24443"/>
              <a:gd name="connsiteY5" fmla="*/ 7434 h 10031"/>
              <a:gd name="connsiteX6" fmla="*/ 13069 w 24443"/>
              <a:gd name="connsiteY6" fmla="*/ 8015 h 10031"/>
              <a:gd name="connsiteX7" fmla="*/ 13143 w 24443"/>
              <a:gd name="connsiteY7" fmla="*/ 10029 h 10031"/>
              <a:gd name="connsiteX8" fmla="*/ 24436 w 24443"/>
              <a:gd name="connsiteY8" fmla="*/ 10031 h 10031"/>
              <a:gd name="connsiteX9" fmla="*/ 16972 w 24443"/>
              <a:gd name="connsiteY9" fmla="*/ 8495 h 10031"/>
              <a:gd name="connsiteX10" fmla="*/ 11596 w 24443"/>
              <a:gd name="connsiteY10" fmla="*/ 6453 h 10031"/>
              <a:gd name="connsiteX11" fmla="*/ 6516 w 24443"/>
              <a:gd name="connsiteY11" fmla="*/ 4440 h 10031"/>
              <a:gd name="connsiteX12" fmla="*/ 3578 w 24443"/>
              <a:gd name="connsiteY12" fmla="*/ 2800 h 10031"/>
              <a:gd name="connsiteX13" fmla="*/ 1188 w 24443"/>
              <a:gd name="connsiteY13" fmla="*/ 0 h 10031"/>
              <a:gd name="connsiteX14" fmla="*/ 0 w 24443"/>
              <a:gd name="connsiteY14"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8495 h 10031"/>
              <a:gd name="connsiteX10" fmla="*/ 11596 w 24631"/>
              <a:gd name="connsiteY10" fmla="*/ 6453 h 10031"/>
              <a:gd name="connsiteX11" fmla="*/ 6516 w 24631"/>
              <a:gd name="connsiteY11" fmla="*/ 4440 h 10031"/>
              <a:gd name="connsiteX12" fmla="*/ 3578 w 24631"/>
              <a:gd name="connsiteY12" fmla="*/ 2800 h 10031"/>
              <a:gd name="connsiteX13" fmla="*/ 1188 w 24631"/>
              <a:gd name="connsiteY13" fmla="*/ 0 h 10031"/>
              <a:gd name="connsiteX14" fmla="*/ 0 w 24631"/>
              <a:gd name="connsiteY14"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6972 w 26690"/>
              <a:gd name="connsiteY10" fmla="*/ 9347 h 10031"/>
              <a:gd name="connsiteX11" fmla="*/ 16972 w 26690"/>
              <a:gd name="connsiteY11" fmla="*/ 8495 h 10031"/>
              <a:gd name="connsiteX12" fmla="*/ 11596 w 26690"/>
              <a:gd name="connsiteY12" fmla="*/ 6453 h 10031"/>
              <a:gd name="connsiteX13" fmla="*/ 6516 w 26690"/>
              <a:gd name="connsiteY13" fmla="*/ 4440 h 10031"/>
              <a:gd name="connsiteX14" fmla="*/ 3578 w 26690"/>
              <a:gd name="connsiteY14" fmla="*/ 2800 h 10031"/>
              <a:gd name="connsiteX15" fmla="*/ 1188 w 26690"/>
              <a:gd name="connsiteY15" fmla="*/ 0 h 10031"/>
              <a:gd name="connsiteX16" fmla="*/ 0 w 26690"/>
              <a:gd name="connsiteY16"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8260 w 26690"/>
              <a:gd name="connsiteY10" fmla="*/ 9587 h 10031"/>
              <a:gd name="connsiteX11" fmla="*/ 16972 w 26690"/>
              <a:gd name="connsiteY11" fmla="*/ 9347 h 10031"/>
              <a:gd name="connsiteX12" fmla="*/ 16972 w 26690"/>
              <a:gd name="connsiteY12" fmla="*/ 8495 h 10031"/>
              <a:gd name="connsiteX13" fmla="*/ 11596 w 26690"/>
              <a:gd name="connsiteY13" fmla="*/ 6453 h 10031"/>
              <a:gd name="connsiteX14" fmla="*/ 6516 w 26690"/>
              <a:gd name="connsiteY14" fmla="*/ 4440 h 10031"/>
              <a:gd name="connsiteX15" fmla="*/ 3578 w 26690"/>
              <a:gd name="connsiteY15" fmla="*/ 2800 h 10031"/>
              <a:gd name="connsiteX16" fmla="*/ 1188 w 26690"/>
              <a:gd name="connsiteY16" fmla="*/ 0 h 10031"/>
              <a:gd name="connsiteX17" fmla="*/ 0 w 26690"/>
              <a:gd name="connsiteY17" fmla="*/ 12 h 10031"/>
              <a:gd name="connsiteX0" fmla="*/ 0 w 40406"/>
              <a:gd name="connsiteY0" fmla="*/ 12 h 10061"/>
              <a:gd name="connsiteX1" fmla="*/ 625 w 40406"/>
              <a:gd name="connsiteY1" fmla="*/ 2188 h 10061"/>
              <a:gd name="connsiteX2" fmla="*/ 2781 w 40406"/>
              <a:gd name="connsiteY2" fmla="*/ 3795 h 10061"/>
              <a:gd name="connsiteX3" fmla="*/ 5095 w 40406"/>
              <a:gd name="connsiteY3" fmla="*/ 4832 h 10061"/>
              <a:gd name="connsiteX4" fmla="*/ 9792 w 40406"/>
              <a:gd name="connsiteY4" fmla="*/ 6723 h 10061"/>
              <a:gd name="connsiteX5" fmla="*/ 13069 w 40406"/>
              <a:gd name="connsiteY5" fmla="*/ 8015 h 10061"/>
              <a:gd name="connsiteX6" fmla="*/ 13143 w 40406"/>
              <a:gd name="connsiteY6" fmla="*/ 10029 h 10061"/>
              <a:gd name="connsiteX7" fmla="*/ 40304 w 40406"/>
              <a:gd name="connsiteY7" fmla="*/ 10061 h 10061"/>
              <a:gd name="connsiteX8" fmla="*/ 26434 w 40406"/>
              <a:gd name="connsiteY8" fmla="*/ 9627 h 10061"/>
              <a:gd name="connsiteX9" fmla="*/ 19365 w 40406"/>
              <a:gd name="connsiteY9" fmla="*/ 9617 h 10061"/>
              <a:gd name="connsiteX10" fmla="*/ 18260 w 40406"/>
              <a:gd name="connsiteY10" fmla="*/ 9587 h 10061"/>
              <a:gd name="connsiteX11" fmla="*/ 16972 w 40406"/>
              <a:gd name="connsiteY11" fmla="*/ 9347 h 10061"/>
              <a:gd name="connsiteX12" fmla="*/ 16972 w 40406"/>
              <a:gd name="connsiteY12" fmla="*/ 8495 h 10061"/>
              <a:gd name="connsiteX13" fmla="*/ 11596 w 40406"/>
              <a:gd name="connsiteY13" fmla="*/ 6453 h 10061"/>
              <a:gd name="connsiteX14" fmla="*/ 6516 w 40406"/>
              <a:gd name="connsiteY14" fmla="*/ 4440 h 10061"/>
              <a:gd name="connsiteX15" fmla="*/ 3578 w 40406"/>
              <a:gd name="connsiteY15" fmla="*/ 2800 h 10061"/>
              <a:gd name="connsiteX16" fmla="*/ 1188 w 40406"/>
              <a:gd name="connsiteY16" fmla="*/ 0 h 10061"/>
              <a:gd name="connsiteX17" fmla="*/ 0 w 40406"/>
              <a:gd name="connsiteY17" fmla="*/ 12 h 10061"/>
              <a:gd name="connsiteX0" fmla="*/ 0 w 41114"/>
              <a:gd name="connsiteY0" fmla="*/ 12 h 10061"/>
              <a:gd name="connsiteX1" fmla="*/ 625 w 41114"/>
              <a:gd name="connsiteY1" fmla="*/ 2188 h 10061"/>
              <a:gd name="connsiteX2" fmla="*/ 2781 w 41114"/>
              <a:gd name="connsiteY2" fmla="*/ 3795 h 10061"/>
              <a:gd name="connsiteX3" fmla="*/ 5095 w 41114"/>
              <a:gd name="connsiteY3" fmla="*/ 4832 h 10061"/>
              <a:gd name="connsiteX4" fmla="*/ 9792 w 41114"/>
              <a:gd name="connsiteY4" fmla="*/ 6723 h 10061"/>
              <a:gd name="connsiteX5" fmla="*/ 13069 w 41114"/>
              <a:gd name="connsiteY5" fmla="*/ 8015 h 10061"/>
              <a:gd name="connsiteX6" fmla="*/ 13143 w 41114"/>
              <a:gd name="connsiteY6" fmla="*/ 10029 h 10061"/>
              <a:gd name="connsiteX7" fmla="*/ 40304 w 41114"/>
              <a:gd name="connsiteY7" fmla="*/ 10061 h 10061"/>
              <a:gd name="connsiteX8" fmla="*/ 40130 w 41114"/>
              <a:gd name="connsiteY8" fmla="*/ 9637 h 10061"/>
              <a:gd name="connsiteX9" fmla="*/ 19365 w 41114"/>
              <a:gd name="connsiteY9" fmla="*/ 9617 h 10061"/>
              <a:gd name="connsiteX10" fmla="*/ 18260 w 41114"/>
              <a:gd name="connsiteY10" fmla="*/ 9587 h 10061"/>
              <a:gd name="connsiteX11" fmla="*/ 16972 w 41114"/>
              <a:gd name="connsiteY11" fmla="*/ 9347 h 10061"/>
              <a:gd name="connsiteX12" fmla="*/ 16972 w 41114"/>
              <a:gd name="connsiteY12" fmla="*/ 8495 h 10061"/>
              <a:gd name="connsiteX13" fmla="*/ 11596 w 41114"/>
              <a:gd name="connsiteY13" fmla="*/ 6453 h 10061"/>
              <a:gd name="connsiteX14" fmla="*/ 6516 w 41114"/>
              <a:gd name="connsiteY14" fmla="*/ 4440 h 10061"/>
              <a:gd name="connsiteX15" fmla="*/ 3578 w 41114"/>
              <a:gd name="connsiteY15" fmla="*/ 2800 h 10061"/>
              <a:gd name="connsiteX16" fmla="*/ 1188 w 41114"/>
              <a:gd name="connsiteY16" fmla="*/ 0 h 10061"/>
              <a:gd name="connsiteX17" fmla="*/ 0 w 41114"/>
              <a:gd name="connsiteY17" fmla="*/ 12 h 10061"/>
              <a:gd name="connsiteX0" fmla="*/ 0 w 40304"/>
              <a:gd name="connsiteY0" fmla="*/ 12 h 10061"/>
              <a:gd name="connsiteX1" fmla="*/ 625 w 40304"/>
              <a:gd name="connsiteY1" fmla="*/ 2188 h 10061"/>
              <a:gd name="connsiteX2" fmla="*/ 2781 w 40304"/>
              <a:gd name="connsiteY2" fmla="*/ 3795 h 10061"/>
              <a:gd name="connsiteX3" fmla="*/ 5095 w 40304"/>
              <a:gd name="connsiteY3" fmla="*/ 4832 h 10061"/>
              <a:gd name="connsiteX4" fmla="*/ 9792 w 40304"/>
              <a:gd name="connsiteY4" fmla="*/ 6723 h 10061"/>
              <a:gd name="connsiteX5" fmla="*/ 13069 w 40304"/>
              <a:gd name="connsiteY5" fmla="*/ 8015 h 10061"/>
              <a:gd name="connsiteX6" fmla="*/ 13143 w 40304"/>
              <a:gd name="connsiteY6" fmla="*/ 10029 h 10061"/>
              <a:gd name="connsiteX7" fmla="*/ 40304 w 40304"/>
              <a:gd name="connsiteY7" fmla="*/ 10061 h 10061"/>
              <a:gd name="connsiteX8" fmla="*/ 40130 w 40304"/>
              <a:gd name="connsiteY8" fmla="*/ 9637 h 10061"/>
              <a:gd name="connsiteX9" fmla="*/ 19365 w 40304"/>
              <a:gd name="connsiteY9" fmla="*/ 9617 h 10061"/>
              <a:gd name="connsiteX10" fmla="*/ 18260 w 40304"/>
              <a:gd name="connsiteY10" fmla="*/ 9587 h 10061"/>
              <a:gd name="connsiteX11" fmla="*/ 16972 w 40304"/>
              <a:gd name="connsiteY11" fmla="*/ 9347 h 10061"/>
              <a:gd name="connsiteX12" fmla="*/ 16972 w 40304"/>
              <a:gd name="connsiteY12" fmla="*/ 8495 h 10061"/>
              <a:gd name="connsiteX13" fmla="*/ 11596 w 40304"/>
              <a:gd name="connsiteY13" fmla="*/ 6453 h 10061"/>
              <a:gd name="connsiteX14" fmla="*/ 6516 w 40304"/>
              <a:gd name="connsiteY14" fmla="*/ 4440 h 10061"/>
              <a:gd name="connsiteX15" fmla="*/ 3578 w 40304"/>
              <a:gd name="connsiteY15" fmla="*/ 2800 h 10061"/>
              <a:gd name="connsiteX16" fmla="*/ 1188 w 40304"/>
              <a:gd name="connsiteY16" fmla="*/ 0 h 10061"/>
              <a:gd name="connsiteX17" fmla="*/ 0 w 40304"/>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59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2097 w 40084"/>
              <a:gd name="connsiteY16" fmla="*/ 1497 h 10061"/>
              <a:gd name="connsiteX17" fmla="*/ 1188 w 40084"/>
              <a:gd name="connsiteY17" fmla="*/ 0 h 10061"/>
              <a:gd name="connsiteX18" fmla="*/ 0 w 40084"/>
              <a:gd name="connsiteY18"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4748 w 40084"/>
              <a:gd name="connsiteY15" fmla="*/ 3609 h 10061"/>
              <a:gd name="connsiteX16" fmla="*/ 3578 w 40084"/>
              <a:gd name="connsiteY16" fmla="*/ 2800 h 10061"/>
              <a:gd name="connsiteX17" fmla="*/ 2097 w 40084"/>
              <a:gd name="connsiteY17" fmla="*/ 1497 h 10061"/>
              <a:gd name="connsiteX18" fmla="*/ 1188 w 40084"/>
              <a:gd name="connsiteY18" fmla="*/ 0 h 10061"/>
              <a:gd name="connsiteX19" fmla="*/ 0 w 40084"/>
              <a:gd name="connsiteY19"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4748 w 40084"/>
              <a:gd name="connsiteY14" fmla="*/ 3609 h 10061"/>
              <a:gd name="connsiteX15" fmla="*/ 3578 w 40084"/>
              <a:gd name="connsiteY15" fmla="*/ 2800 h 10061"/>
              <a:gd name="connsiteX16" fmla="*/ 2097 w 40084"/>
              <a:gd name="connsiteY16" fmla="*/ 1497 h 10061"/>
              <a:gd name="connsiteX17" fmla="*/ 1188 w 40084"/>
              <a:gd name="connsiteY17" fmla="*/ 0 h 10061"/>
              <a:gd name="connsiteX18" fmla="*/ 0 w 40084"/>
              <a:gd name="connsiteY18"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13069 w 40084"/>
              <a:gd name="connsiteY4" fmla="*/ 8015 h 10061"/>
              <a:gd name="connsiteX5" fmla="*/ 13143 w 40084"/>
              <a:gd name="connsiteY5" fmla="*/ 10029 h 10061"/>
              <a:gd name="connsiteX6" fmla="*/ 40083 w 40084"/>
              <a:gd name="connsiteY6" fmla="*/ 10061 h 10061"/>
              <a:gd name="connsiteX7" fmla="*/ 40020 w 40084"/>
              <a:gd name="connsiteY7" fmla="*/ 9617 h 10061"/>
              <a:gd name="connsiteX8" fmla="*/ 19365 w 40084"/>
              <a:gd name="connsiteY8" fmla="*/ 9617 h 10061"/>
              <a:gd name="connsiteX9" fmla="*/ 18260 w 40084"/>
              <a:gd name="connsiteY9" fmla="*/ 9587 h 10061"/>
              <a:gd name="connsiteX10" fmla="*/ 16972 w 40084"/>
              <a:gd name="connsiteY10" fmla="*/ 9347 h 10061"/>
              <a:gd name="connsiteX11" fmla="*/ 16972 w 40084"/>
              <a:gd name="connsiteY11" fmla="*/ 8495 h 10061"/>
              <a:gd name="connsiteX12" fmla="*/ 11596 w 40084"/>
              <a:gd name="connsiteY12" fmla="*/ 6453 h 10061"/>
              <a:gd name="connsiteX13" fmla="*/ 4748 w 40084"/>
              <a:gd name="connsiteY13" fmla="*/ 3609 h 10061"/>
              <a:gd name="connsiteX14" fmla="*/ 3578 w 40084"/>
              <a:gd name="connsiteY14" fmla="*/ 2800 h 10061"/>
              <a:gd name="connsiteX15" fmla="*/ 2097 w 40084"/>
              <a:gd name="connsiteY15" fmla="*/ 1497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13069 w 40084"/>
              <a:gd name="connsiteY3" fmla="*/ 8015 h 10061"/>
              <a:gd name="connsiteX4" fmla="*/ 13143 w 40084"/>
              <a:gd name="connsiteY4" fmla="*/ 10029 h 10061"/>
              <a:gd name="connsiteX5" fmla="*/ 40083 w 40084"/>
              <a:gd name="connsiteY5" fmla="*/ 10061 h 10061"/>
              <a:gd name="connsiteX6" fmla="*/ 40020 w 40084"/>
              <a:gd name="connsiteY6" fmla="*/ 9617 h 10061"/>
              <a:gd name="connsiteX7" fmla="*/ 19365 w 40084"/>
              <a:gd name="connsiteY7" fmla="*/ 9617 h 10061"/>
              <a:gd name="connsiteX8" fmla="*/ 18260 w 40084"/>
              <a:gd name="connsiteY8" fmla="*/ 9587 h 10061"/>
              <a:gd name="connsiteX9" fmla="*/ 16972 w 40084"/>
              <a:gd name="connsiteY9" fmla="*/ 9347 h 10061"/>
              <a:gd name="connsiteX10" fmla="*/ 16972 w 40084"/>
              <a:gd name="connsiteY10" fmla="*/ 8495 h 10061"/>
              <a:gd name="connsiteX11" fmla="*/ 11596 w 40084"/>
              <a:gd name="connsiteY11" fmla="*/ 6453 h 10061"/>
              <a:gd name="connsiteX12" fmla="*/ 4748 w 40084"/>
              <a:gd name="connsiteY12" fmla="*/ 3609 h 10061"/>
              <a:gd name="connsiteX13" fmla="*/ 3578 w 40084"/>
              <a:gd name="connsiteY13" fmla="*/ 2800 h 10061"/>
              <a:gd name="connsiteX14" fmla="*/ 2097 w 40084"/>
              <a:gd name="connsiteY14" fmla="*/ 1497 h 10061"/>
              <a:gd name="connsiteX15" fmla="*/ 1188 w 40084"/>
              <a:gd name="connsiteY15" fmla="*/ 0 h 10061"/>
              <a:gd name="connsiteX16" fmla="*/ 0 w 40084"/>
              <a:gd name="connsiteY16" fmla="*/ 12 h 10061"/>
              <a:gd name="connsiteX0" fmla="*/ 529 w 40613"/>
              <a:gd name="connsiteY0" fmla="*/ 12 h 10061"/>
              <a:gd name="connsiteX1" fmla="*/ 1154 w 40613"/>
              <a:gd name="connsiteY1" fmla="*/ 2188 h 10061"/>
              <a:gd name="connsiteX2" fmla="*/ 13598 w 40613"/>
              <a:gd name="connsiteY2" fmla="*/ 8015 h 10061"/>
              <a:gd name="connsiteX3" fmla="*/ 13672 w 40613"/>
              <a:gd name="connsiteY3" fmla="*/ 1002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13598 w 40613"/>
              <a:gd name="connsiteY2" fmla="*/ 8015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13598 w 40613"/>
              <a:gd name="connsiteY2" fmla="*/ 8015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12125 w 40613"/>
              <a:gd name="connsiteY10" fmla="*/ 6453 h 10061"/>
              <a:gd name="connsiteX11" fmla="*/ 5277 w 40613"/>
              <a:gd name="connsiteY11" fmla="*/ 3609 h 10061"/>
              <a:gd name="connsiteX12" fmla="*/ 4107 w 40613"/>
              <a:gd name="connsiteY12" fmla="*/ 2800 h 10061"/>
              <a:gd name="connsiteX13" fmla="*/ 2626 w 40613"/>
              <a:gd name="connsiteY13" fmla="*/ 1497 h 10061"/>
              <a:gd name="connsiteX14" fmla="*/ 1717 w 40613"/>
              <a:gd name="connsiteY14" fmla="*/ 0 h 10061"/>
              <a:gd name="connsiteX15" fmla="*/ 529 w 40613"/>
              <a:gd name="connsiteY15"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7501 w 40613"/>
              <a:gd name="connsiteY9" fmla="*/ 8495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7501 w 40613"/>
              <a:gd name="connsiteY8" fmla="*/ 9347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8789 w 40613"/>
              <a:gd name="connsiteY7" fmla="*/ 9587 h 10061"/>
              <a:gd name="connsiteX8" fmla="*/ 10727 w 40613"/>
              <a:gd name="connsiteY8" fmla="*/ 8666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9894 w 40613"/>
              <a:gd name="connsiteY6" fmla="*/ 9617 h 10061"/>
              <a:gd name="connsiteX7" fmla="*/ 11757 w 40613"/>
              <a:gd name="connsiteY7" fmla="*/ 9126 h 10061"/>
              <a:gd name="connsiteX8" fmla="*/ 10727 w 40613"/>
              <a:gd name="connsiteY8" fmla="*/ 8666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3"/>
              <a:gd name="connsiteY0" fmla="*/ 12 h 10061"/>
              <a:gd name="connsiteX1" fmla="*/ 1154 w 40613"/>
              <a:gd name="connsiteY1" fmla="*/ 2188 h 10061"/>
              <a:gd name="connsiteX2" fmla="*/ 9806 w 40613"/>
              <a:gd name="connsiteY2" fmla="*/ 4851 h 10061"/>
              <a:gd name="connsiteX3" fmla="*/ 9806 w 40613"/>
              <a:gd name="connsiteY3" fmla="*/ 10049 h 10061"/>
              <a:gd name="connsiteX4" fmla="*/ 40612 w 40613"/>
              <a:gd name="connsiteY4" fmla="*/ 10061 h 10061"/>
              <a:gd name="connsiteX5" fmla="*/ 40549 w 40613"/>
              <a:gd name="connsiteY5" fmla="*/ 9617 h 10061"/>
              <a:gd name="connsiteX6" fmla="*/ 13966 w 40613"/>
              <a:gd name="connsiteY6" fmla="*/ 9237 h 10061"/>
              <a:gd name="connsiteX7" fmla="*/ 11757 w 40613"/>
              <a:gd name="connsiteY7" fmla="*/ 9126 h 10061"/>
              <a:gd name="connsiteX8" fmla="*/ 10727 w 40613"/>
              <a:gd name="connsiteY8" fmla="*/ 8666 h 10061"/>
              <a:gd name="connsiteX9" fmla="*/ 10616 w 40613"/>
              <a:gd name="connsiteY9" fmla="*/ 4129 h 10061"/>
              <a:gd name="connsiteX10" fmla="*/ 5277 w 40613"/>
              <a:gd name="connsiteY10" fmla="*/ 3609 h 10061"/>
              <a:gd name="connsiteX11" fmla="*/ 4107 w 40613"/>
              <a:gd name="connsiteY11" fmla="*/ 2800 h 10061"/>
              <a:gd name="connsiteX12" fmla="*/ 2626 w 40613"/>
              <a:gd name="connsiteY12" fmla="*/ 1497 h 10061"/>
              <a:gd name="connsiteX13" fmla="*/ 1717 w 40613"/>
              <a:gd name="connsiteY13" fmla="*/ 0 h 10061"/>
              <a:gd name="connsiteX14" fmla="*/ 529 w 40613"/>
              <a:gd name="connsiteY14" fmla="*/ 12 h 10061"/>
              <a:gd name="connsiteX0" fmla="*/ 529 w 40612"/>
              <a:gd name="connsiteY0" fmla="*/ 12 h 10061"/>
              <a:gd name="connsiteX1" fmla="*/ 1154 w 40612"/>
              <a:gd name="connsiteY1" fmla="*/ 2188 h 10061"/>
              <a:gd name="connsiteX2" fmla="*/ 9806 w 40612"/>
              <a:gd name="connsiteY2" fmla="*/ 4851 h 10061"/>
              <a:gd name="connsiteX3" fmla="*/ 9806 w 40612"/>
              <a:gd name="connsiteY3" fmla="*/ 10049 h 10061"/>
              <a:gd name="connsiteX4" fmla="*/ 40612 w 40612"/>
              <a:gd name="connsiteY4" fmla="*/ 10061 h 10061"/>
              <a:gd name="connsiteX5" fmla="*/ 23281 w 40612"/>
              <a:gd name="connsiteY5" fmla="*/ 9267 h 10061"/>
              <a:gd name="connsiteX6" fmla="*/ 13966 w 40612"/>
              <a:gd name="connsiteY6" fmla="*/ 9237 h 10061"/>
              <a:gd name="connsiteX7" fmla="*/ 11757 w 40612"/>
              <a:gd name="connsiteY7" fmla="*/ 9126 h 10061"/>
              <a:gd name="connsiteX8" fmla="*/ 10727 w 40612"/>
              <a:gd name="connsiteY8" fmla="*/ 8666 h 10061"/>
              <a:gd name="connsiteX9" fmla="*/ 10616 w 40612"/>
              <a:gd name="connsiteY9" fmla="*/ 4129 h 10061"/>
              <a:gd name="connsiteX10" fmla="*/ 5277 w 40612"/>
              <a:gd name="connsiteY10" fmla="*/ 3609 h 10061"/>
              <a:gd name="connsiteX11" fmla="*/ 4107 w 40612"/>
              <a:gd name="connsiteY11" fmla="*/ 2800 h 10061"/>
              <a:gd name="connsiteX12" fmla="*/ 2626 w 40612"/>
              <a:gd name="connsiteY12" fmla="*/ 1497 h 10061"/>
              <a:gd name="connsiteX13" fmla="*/ 1717 w 40612"/>
              <a:gd name="connsiteY13" fmla="*/ 0 h 10061"/>
              <a:gd name="connsiteX14" fmla="*/ 529 w 40612"/>
              <a:gd name="connsiteY14" fmla="*/ 12 h 10061"/>
              <a:gd name="connsiteX0" fmla="*/ 529 w 23345"/>
              <a:gd name="connsiteY0" fmla="*/ 12 h 10049"/>
              <a:gd name="connsiteX1" fmla="*/ 1154 w 23345"/>
              <a:gd name="connsiteY1" fmla="*/ 2188 h 10049"/>
              <a:gd name="connsiteX2" fmla="*/ 9806 w 23345"/>
              <a:gd name="connsiteY2" fmla="*/ 4851 h 10049"/>
              <a:gd name="connsiteX3" fmla="*/ 9806 w 23345"/>
              <a:gd name="connsiteY3" fmla="*/ 10049 h 10049"/>
              <a:gd name="connsiteX4" fmla="*/ 23344 w 23345"/>
              <a:gd name="connsiteY4" fmla="*/ 10021 h 10049"/>
              <a:gd name="connsiteX5" fmla="*/ 23281 w 23345"/>
              <a:gd name="connsiteY5" fmla="*/ 9267 h 10049"/>
              <a:gd name="connsiteX6" fmla="*/ 13966 w 23345"/>
              <a:gd name="connsiteY6" fmla="*/ 9237 h 10049"/>
              <a:gd name="connsiteX7" fmla="*/ 11757 w 23345"/>
              <a:gd name="connsiteY7" fmla="*/ 9126 h 10049"/>
              <a:gd name="connsiteX8" fmla="*/ 10727 w 23345"/>
              <a:gd name="connsiteY8" fmla="*/ 8666 h 10049"/>
              <a:gd name="connsiteX9" fmla="*/ 10616 w 23345"/>
              <a:gd name="connsiteY9" fmla="*/ 4129 h 10049"/>
              <a:gd name="connsiteX10" fmla="*/ 5277 w 23345"/>
              <a:gd name="connsiteY10" fmla="*/ 3609 h 10049"/>
              <a:gd name="connsiteX11" fmla="*/ 4107 w 23345"/>
              <a:gd name="connsiteY11" fmla="*/ 2800 h 10049"/>
              <a:gd name="connsiteX12" fmla="*/ 2626 w 23345"/>
              <a:gd name="connsiteY12" fmla="*/ 1497 h 10049"/>
              <a:gd name="connsiteX13" fmla="*/ 1717 w 23345"/>
              <a:gd name="connsiteY13" fmla="*/ 0 h 10049"/>
              <a:gd name="connsiteX14" fmla="*/ 529 w 23345"/>
              <a:gd name="connsiteY14" fmla="*/ 12 h 10049"/>
              <a:gd name="connsiteX0" fmla="*/ 529 w 23355"/>
              <a:gd name="connsiteY0" fmla="*/ 12 h 10049"/>
              <a:gd name="connsiteX1" fmla="*/ 1154 w 23355"/>
              <a:gd name="connsiteY1" fmla="*/ 2188 h 10049"/>
              <a:gd name="connsiteX2" fmla="*/ 9806 w 23355"/>
              <a:gd name="connsiteY2" fmla="*/ 4851 h 10049"/>
              <a:gd name="connsiteX3" fmla="*/ 9806 w 23355"/>
              <a:gd name="connsiteY3" fmla="*/ 10049 h 10049"/>
              <a:gd name="connsiteX4" fmla="*/ 23344 w 23355"/>
              <a:gd name="connsiteY4" fmla="*/ 10021 h 10049"/>
              <a:gd name="connsiteX5" fmla="*/ 23355 w 23355"/>
              <a:gd name="connsiteY5" fmla="*/ 9267 h 10049"/>
              <a:gd name="connsiteX6" fmla="*/ 13966 w 23355"/>
              <a:gd name="connsiteY6" fmla="*/ 9237 h 10049"/>
              <a:gd name="connsiteX7" fmla="*/ 11757 w 23355"/>
              <a:gd name="connsiteY7" fmla="*/ 9126 h 10049"/>
              <a:gd name="connsiteX8" fmla="*/ 10727 w 23355"/>
              <a:gd name="connsiteY8" fmla="*/ 8666 h 10049"/>
              <a:gd name="connsiteX9" fmla="*/ 10616 w 23355"/>
              <a:gd name="connsiteY9" fmla="*/ 4129 h 10049"/>
              <a:gd name="connsiteX10" fmla="*/ 5277 w 23355"/>
              <a:gd name="connsiteY10" fmla="*/ 3609 h 10049"/>
              <a:gd name="connsiteX11" fmla="*/ 4107 w 23355"/>
              <a:gd name="connsiteY11" fmla="*/ 2800 h 10049"/>
              <a:gd name="connsiteX12" fmla="*/ 2626 w 23355"/>
              <a:gd name="connsiteY12" fmla="*/ 1497 h 10049"/>
              <a:gd name="connsiteX13" fmla="*/ 1717 w 23355"/>
              <a:gd name="connsiteY13" fmla="*/ 0 h 10049"/>
              <a:gd name="connsiteX14" fmla="*/ 529 w 23355"/>
              <a:gd name="connsiteY14" fmla="*/ 12 h 10049"/>
              <a:gd name="connsiteX0" fmla="*/ 529 w 23392"/>
              <a:gd name="connsiteY0" fmla="*/ 12 h 10049"/>
              <a:gd name="connsiteX1" fmla="*/ 1154 w 23392"/>
              <a:gd name="connsiteY1" fmla="*/ 2188 h 10049"/>
              <a:gd name="connsiteX2" fmla="*/ 9806 w 23392"/>
              <a:gd name="connsiteY2" fmla="*/ 4851 h 10049"/>
              <a:gd name="connsiteX3" fmla="*/ 9806 w 23392"/>
              <a:gd name="connsiteY3" fmla="*/ 10049 h 10049"/>
              <a:gd name="connsiteX4" fmla="*/ 23344 w 23392"/>
              <a:gd name="connsiteY4" fmla="*/ 10021 h 10049"/>
              <a:gd name="connsiteX5" fmla="*/ 23392 w 23392"/>
              <a:gd name="connsiteY5" fmla="*/ 9237 h 10049"/>
              <a:gd name="connsiteX6" fmla="*/ 13966 w 23392"/>
              <a:gd name="connsiteY6" fmla="*/ 9237 h 10049"/>
              <a:gd name="connsiteX7" fmla="*/ 11757 w 23392"/>
              <a:gd name="connsiteY7" fmla="*/ 9126 h 10049"/>
              <a:gd name="connsiteX8" fmla="*/ 10727 w 23392"/>
              <a:gd name="connsiteY8" fmla="*/ 8666 h 10049"/>
              <a:gd name="connsiteX9" fmla="*/ 10616 w 23392"/>
              <a:gd name="connsiteY9" fmla="*/ 4129 h 10049"/>
              <a:gd name="connsiteX10" fmla="*/ 5277 w 23392"/>
              <a:gd name="connsiteY10" fmla="*/ 3609 h 10049"/>
              <a:gd name="connsiteX11" fmla="*/ 4107 w 23392"/>
              <a:gd name="connsiteY11" fmla="*/ 2800 h 10049"/>
              <a:gd name="connsiteX12" fmla="*/ 2626 w 23392"/>
              <a:gd name="connsiteY12" fmla="*/ 1497 h 10049"/>
              <a:gd name="connsiteX13" fmla="*/ 1717 w 23392"/>
              <a:gd name="connsiteY13" fmla="*/ 0 h 10049"/>
              <a:gd name="connsiteX14" fmla="*/ 529 w 23392"/>
              <a:gd name="connsiteY14" fmla="*/ 12 h 10049"/>
              <a:gd name="connsiteX0" fmla="*/ 529 w 23392"/>
              <a:gd name="connsiteY0" fmla="*/ 12 h 10049"/>
              <a:gd name="connsiteX1" fmla="*/ 1154 w 23392"/>
              <a:gd name="connsiteY1" fmla="*/ 2188 h 10049"/>
              <a:gd name="connsiteX2" fmla="*/ 9806 w 23392"/>
              <a:gd name="connsiteY2" fmla="*/ 4851 h 10049"/>
              <a:gd name="connsiteX3" fmla="*/ 9806 w 23392"/>
              <a:gd name="connsiteY3" fmla="*/ 10049 h 10049"/>
              <a:gd name="connsiteX4" fmla="*/ 23344 w 23392"/>
              <a:gd name="connsiteY4" fmla="*/ 10021 h 10049"/>
              <a:gd name="connsiteX5" fmla="*/ 23392 w 23392"/>
              <a:gd name="connsiteY5" fmla="*/ 9277 h 10049"/>
              <a:gd name="connsiteX6" fmla="*/ 13966 w 23392"/>
              <a:gd name="connsiteY6" fmla="*/ 9237 h 10049"/>
              <a:gd name="connsiteX7" fmla="*/ 11757 w 23392"/>
              <a:gd name="connsiteY7" fmla="*/ 9126 h 10049"/>
              <a:gd name="connsiteX8" fmla="*/ 10727 w 23392"/>
              <a:gd name="connsiteY8" fmla="*/ 8666 h 10049"/>
              <a:gd name="connsiteX9" fmla="*/ 10616 w 23392"/>
              <a:gd name="connsiteY9" fmla="*/ 4129 h 10049"/>
              <a:gd name="connsiteX10" fmla="*/ 5277 w 23392"/>
              <a:gd name="connsiteY10" fmla="*/ 3609 h 10049"/>
              <a:gd name="connsiteX11" fmla="*/ 4107 w 23392"/>
              <a:gd name="connsiteY11" fmla="*/ 2800 h 10049"/>
              <a:gd name="connsiteX12" fmla="*/ 2626 w 23392"/>
              <a:gd name="connsiteY12" fmla="*/ 1497 h 10049"/>
              <a:gd name="connsiteX13" fmla="*/ 1717 w 23392"/>
              <a:gd name="connsiteY13" fmla="*/ 0 h 10049"/>
              <a:gd name="connsiteX14" fmla="*/ 529 w 23392"/>
              <a:gd name="connsiteY14"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5277 w 23429"/>
              <a:gd name="connsiteY10" fmla="*/ 3609 h 10049"/>
              <a:gd name="connsiteX11" fmla="*/ 4107 w 23429"/>
              <a:gd name="connsiteY11" fmla="*/ 2800 h 10049"/>
              <a:gd name="connsiteX12" fmla="*/ 2626 w 23429"/>
              <a:gd name="connsiteY12" fmla="*/ 1497 h 10049"/>
              <a:gd name="connsiteX13" fmla="*/ 1717 w 23429"/>
              <a:gd name="connsiteY13" fmla="*/ 0 h 10049"/>
              <a:gd name="connsiteX14" fmla="*/ 529 w 23429"/>
              <a:gd name="connsiteY14"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4107 w 23429"/>
              <a:gd name="connsiteY10" fmla="*/ 2800 h 10049"/>
              <a:gd name="connsiteX11" fmla="*/ 2626 w 23429"/>
              <a:gd name="connsiteY11" fmla="*/ 1497 h 10049"/>
              <a:gd name="connsiteX12" fmla="*/ 1717 w 23429"/>
              <a:gd name="connsiteY12" fmla="*/ 0 h 10049"/>
              <a:gd name="connsiteX13" fmla="*/ 529 w 23429"/>
              <a:gd name="connsiteY13"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2626 w 23429"/>
              <a:gd name="connsiteY10" fmla="*/ 1497 h 10049"/>
              <a:gd name="connsiteX11" fmla="*/ 1717 w 23429"/>
              <a:gd name="connsiteY11" fmla="*/ 0 h 10049"/>
              <a:gd name="connsiteX12" fmla="*/ 529 w 23429"/>
              <a:gd name="connsiteY12" fmla="*/ 12 h 10049"/>
              <a:gd name="connsiteX0" fmla="*/ 529 w 23429"/>
              <a:gd name="connsiteY0" fmla="*/ 12 h 10049"/>
              <a:gd name="connsiteX1" fmla="*/ 1154 w 23429"/>
              <a:gd name="connsiteY1" fmla="*/ 2188 h 10049"/>
              <a:gd name="connsiteX2" fmla="*/ 9806 w 23429"/>
              <a:gd name="connsiteY2" fmla="*/ 4851 h 10049"/>
              <a:gd name="connsiteX3" fmla="*/ 9806 w 23429"/>
              <a:gd name="connsiteY3" fmla="*/ 10049 h 10049"/>
              <a:gd name="connsiteX4" fmla="*/ 23344 w 23429"/>
              <a:gd name="connsiteY4" fmla="*/ 10021 h 10049"/>
              <a:gd name="connsiteX5" fmla="*/ 23429 w 23429"/>
              <a:gd name="connsiteY5" fmla="*/ 9247 h 10049"/>
              <a:gd name="connsiteX6" fmla="*/ 13966 w 23429"/>
              <a:gd name="connsiteY6" fmla="*/ 9237 h 10049"/>
              <a:gd name="connsiteX7" fmla="*/ 11757 w 23429"/>
              <a:gd name="connsiteY7" fmla="*/ 9126 h 10049"/>
              <a:gd name="connsiteX8" fmla="*/ 10727 w 23429"/>
              <a:gd name="connsiteY8" fmla="*/ 8666 h 10049"/>
              <a:gd name="connsiteX9" fmla="*/ 10616 w 23429"/>
              <a:gd name="connsiteY9" fmla="*/ 4129 h 10049"/>
              <a:gd name="connsiteX10" fmla="*/ 1717 w 23429"/>
              <a:gd name="connsiteY10" fmla="*/ 0 h 10049"/>
              <a:gd name="connsiteX11" fmla="*/ 529 w 23429"/>
              <a:gd name="connsiteY11" fmla="*/ 12 h 10049"/>
              <a:gd name="connsiteX0" fmla="*/ 0 w 22900"/>
              <a:gd name="connsiteY0" fmla="*/ 12 h 10049"/>
              <a:gd name="connsiteX1" fmla="*/ 2282 w 22900"/>
              <a:gd name="connsiteY1" fmla="*/ 2108 h 10049"/>
              <a:gd name="connsiteX2" fmla="*/ 9277 w 22900"/>
              <a:gd name="connsiteY2" fmla="*/ 4851 h 10049"/>
              <a:gd name="connsiteX3" fmla="*/ 9277 w 22900"/>
              <a:gd name="connsiteY3" fmla="*/ 10049 h 10049"/>
              <a:gd name="connsiteX4" fmla="*/ 22815 w 22900"/>
              <a:gd name="connsiteY4" fmla="*/ 10021 h 10049"/>
              <a:gd name="connsiteX5" fmla="*/ 22900 w 22900"/>
              <a:gd name="connsiteY5" fmla="*/ 9247 h 10049"/>
              <a:gd name="connsiteX6" fmla="*/ 13437 w 22900"/>
              <a:gd name="connsiteY6" fmla="*/ 9237 h 10049"/>
              <a:gd name="connsiteX7" fmla="*/ 11228 w 22900"/>
              <a:gd name="connsiteY7" fmla="*/ 9126 h 10049"/>
              <a:gd name="connsiteX8" fmla="*/ 10198 w 22900"/>
              <a:gd name="connsiteY8" fmla="*/ 8666 h 10049"/>
              <a:gd name="connsiteX9" fmla="*/ 10087 w 22900"/>
              <a:gd name="connsiteY9" fmla="*/ 4129 h 10049"/>
              <a:gd name="connsiteX10" fmla="*/ 1188 w 22900"/>
              <a:gd name="connsiteY10" fmla="*/ 0 h 10049"/>
              <a:gd name="connsiteX11" fmla="*/ 0 w 22900"/>
              <a:gd name="connsiteY11" fmla="*/ 12 h 10049"/>
              <a:gd name="connsiteX0" fmla="*/ 0 w 22900"/>
              <a:gd name="connsiteY0" fmla="*/ 12 h 10049"/>
              <a:gd name="connsiteX1" fmla="*/ 2282 w 22900"/>
              <a:gd name="connsiteY1" fmla="*/ 2108 h 10049"/>
              <a:gd name="connsiteX2" fmla="*/ 4834 w 22900"/>
              <a:gd name="connsiteY2" fmla="*/ 311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4834 w 22900"/>
              <a:gd name="connsiteY2" fmla="*/ 311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5791 w 22900"/>
              <a:gd name="connsiteY2" fmla="*/ 348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5791 w 22900"/>
              <a:gd name="connsiteY2" fmla="*/ 348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1188 w 22900"/>
              <a:gd name="connsiteY11" fmla="*/ 0 h 10049"/>
              <a:gd name="connsiteX12" fmla="*/ 0 w 22900"/>
              <a:gd name="connsiteY12" fmla="*/ 12 h 10049"/>
              <a:gd name="connsiteX0" fmla="*/ 0 w 22900"/>
              <a:gd name="connsiteY0" fmla="*/ 12 h 10049"/>
              <a:gd name="connsiteX1" fmla="*/ 2282 w 22900"/>
              <a:gd name="connsiteY1" fmla="*/ 2108 h 10049"/>
              <a:gd name="connsiteX2" fmla="*/ 5791 w 22900"/>
              <a:gd name="connsiteY2" fmla="*/ 3489 h 10049"/>
              <a:gd name="connsiteX3" fmla="*/ 9277 w 22900"/>
              <a:gd name="connsiteY3" fmla="*/ 4851 h 10049"/>
              <a:gd name="connsiteX4" fmla="*/ 9277 w 22900"/>
              <a:gd name="connsiteY4" fmla="*/ 10049 h 10049"/>
              <a:gd name="connsiteX5" fmla="*/ 22815 w 22900"/>
              <a:gd name="connsiteY5" fmla="*/ 10021 h 10049"/>
              <a:gd name="connsiteX6" fmla="*/ 22900 w 22900"/>
              <a:gd name="connsiteY6" fmla="*/ 9247 h 10049"/>
              <a:gd name="connsiteX7" fmla="*/ 13437 w 22900"/>
              <a:gd name="connsiteY7" fmla="*/ 9237 h 10049"/>
              <a:gd name="connsiteX8" fmla="*/ 11228 w 22900"/>
              <a:gd name="connsiteY8" fmla="*/ 9126 h 10049"/>
              <a:gd name="connsiteX9" fmla="*/ 10198 w 22900"/>
              <a:gd name="connsiteY9" fmla="*/ 8666 h 10049"/>
              <a:gd name="connsiteX10" fmla="*/ 10087 w 22900"/>
              <a:gd name="connsiteY10" fmla="*/ 4129 h 10049"/>
              <a:gd name="connsiteX11" fmla="*/ 4024 w 22900"/>
              <a:gd name="connsiteY11" fmla="*/ 1917 h 10049"/>
              <a:gd name="connsiteX12" fmla="*/ 1188 w 22900"/>
              <a:gd name="connsiteY12" fmla="*/ 0 h 10049"/>
              <a:gd name="connsiteX13" fmla="*/ 0 w 22900"/>
              <a:gd name="connsiteY13" fmla="*/ 12 h 10049"/>
              <a:gd name="connsiteX0" fmla="*/ 0 w 22900"/>
              <a:gd name="connsiteY0" fmla="*/ 2 h 10039"/>
              <a:gd name="connsiteX1" fmla="*/ 2282 w 22900"/>
              <a:gd name="connsiteY1" fmla="*/ 2098 h 10039"/>
              <a:gd name="connsiteX2" fmla="*/ 5791 w 22900"/>
              <a:gd name="connsiteY2" fmla="*/ 3479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1372 w 22900"/>
              <a:gd name="connsiteY12" fmla="*/ 0 h 10039"/>
              <a:gd name="connsiteX13" fmla="*/ 0 w 22900"/>
              <a:gd name="connsiteY13" fmla="*/ 2 h 10039"/>
              <a:gd name="connsiteX0" fmla="*/ 0 w 22900"/>
              <a:gd name="connsiteY0" fmla="*/ 2 h 10039"/>
              <a:gd name="connsiteX1" fmla="*/ 2282 w 22900"/>
              <a:gd name="connsiteY1" fmla="*/ 2098 h 10039"/>
              <a:gd name="connsiteX2" fmla="*/ 5791 w 22900"/>
              <a:gd name="connsiteY2" fmla="*/ 3479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2146 w 22900"/>
              <a:gd name="connsiteY12" fmla="*/ 686 h 10039"/>
              <a:gd name="connsiteX13" fmla="*/ 1372 w 22900"/>
              <a:gd name="connsiteY13" fmla="*/ 0 h 10039"/>
              <a:gd name="connsiteX14" fmla="*/ 0 w 22900"/>
              <a:gd name="connsiteY14" fmla="*/ 2 h 10039"/>
              <a:gd name="connsiteX0" fmla="*/ 0 w 22900"/>
              <a:gd name="connsiteY0" fmla="*/ 2 h 10039"/>
              <a:gd name="connsiteX1" fmla="*/ 2282 w 22900"/>
              <a:gd name="connsiteY1" fmla="*/ 2098 h 10039"/>
              <a:gd name="connsiteX2" fmla="*/ 9277 w 22900"/>
              <a:gd name="connsiteY2" fmla="*/ 4841 h 10039"/>
              <a:gd name="connsiteX3" fmla="*/ 9277 w 22900"/>
              <a:gd name="connsiteY3" fmla="*/ 10039 h 10039"/>
              <a:gd name="connsiteX4" fmla="*/ 22815 w 22900"/>
              <a:gd name="connsiteY4" fmla="*/ 10011 h 10039"/>
              <a:gd name="connsiteX5" fmla="*/ 22900 w 22900"/>
              <a:gd name="connsiteY5" fmla="*/ 9237 h 10039"/>
              <a:gd name="connsiteX6" fmla="*/ 13437 w 22900"/>
              <a:gd name="connsiteY6" fmla="*/ 9227 h 10039"/>
              <a:gd name="connsiteX7" fmla="*/ 11228 w 22900"/>
              <a:gd name="connsiteY7" fmla="*/ 9116 h 10039"/>
              <a:gd name="connsiteX8" fmla="*/ 10198 w 22900"/>
              <a:gd name="connsiteY8" fmla="*/ 8656 h 10039"/>
              <a:gd name="connsiteX9" fmla="*/ 10087 w 22900"/>
              <a:gd name="connsiteY9" fmla="*/ 4119 h 10039"/>
              <a:gd name="connsiteX10" fmla="*/ 4024 w 22900"/>
              <a:gd name="connsiteY10" fmla="*/ 1907 h 10039"/>
              <a:gd name="connsiteX11" fmla="*/ 2146 w 22900"/>
              <a:gd name="connsiteY11" fmla="*/ 686 h 10039"/>
              <a:gd name="connsiteX12" fmla="*/ 1372 w 22900"/>
              <a:gd name="connsiteY12" fmla="*/ 0 h 10039"/>
              <a:gd name="connsiteX13" fmla="*/ 0 w 22900"/>
              <a:gd name="connsiteY13" fmla="*/ 2 h 10039"/>
              <a:gd name="connsiteX0" fmla="*/ 0 w 22900"/>
              <a:gd name="connsiteY0" fmla="*/ 2 h 10039"/>
              <a:gd name="connsiteX1" fmla="*/ 2282 w 22900"/>
              <a:gd name="connsiteY1" fmla="*/ 2098 h 10039"/>
              <a:gd name="connsiteX2" fmla="*/ 9277 w 22900"/>
              <a:gd name="connsiteY2" fmla="*/ 4841 h 10039"/>
              <a:gd name="connsiteX3" fmla="*/ 9277 w 22900"/>
              <a:gd name="connsiteY3" fmla="*/ 10039 h 10039"/>
              <a:gd name="connsiteX4" fmla="*/ 22815 w 22900"/>
              <a:gd name="connsiteY4" fmla="*/ 10011 h 10039"/>
              <a:gd name="connsiteX5" fmla="*/ 22900 w 22900"/>
              <a:gd name="connsiteY5" fmla="*/ 9237 h 10039"/>
              <a:gd name="connsiteX6" fmla="*/ 13437 w 22900"/>
              <a:gd name="connsiteY6" fmla="*/ 9227 h 10039"/>
              <a:gd name="connsiteX7" fmla="*/ 11228 w 22900"/>
              <a:gd name="connsiteY7" fmla="*/ 9116 h 10039"/>
              <a:gd name="connsiteX8" fmla="*/ 10198 w 22900"/>
              <a:gd name="connsiteY8" fmla="*/ 8656 h 10039"/>
              <a:gd name="connsiteX9" fmla="*/ 10087 w 22900"/>
              <a:gd name="connsiteY9" fmla="*/ 4119 h 10039"/>
              <a:gd name="connsiteX10" fmla="*/ 4024 w 22900"/>
              <a:gd name="connsiteY10" fmla="*/ 1907 h 10039"/>
              <a:gd name="connsiteX11" fmla="*/ 2146 w 22900"/>
              <a:gd name="connsiteY11" fmla="*/ 686 h 10039"/>
              <a:gd name="connsiteX12" fmla="*/ 1372 w 22900"/>
              <a:gd name="connsiteY12" fmla="*/ 0 h 10039"/>
              <a:gd name="connsiteX13" fmla="*/ 0 w 22900"/>
              <a:gd name="connsiteY13"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2146 w 22900"/>
              <a:gd name="connsiteY12" fmla="*/ 686 h 10039"/>
              <a:gd name="connsiteX13" fmla="*/ 1372 w 22900"/>
              <a:gd name="connsiteY13" fmla="*/ 0 h 10039"/>
              <a:gd name="connsiteX14" fmla="*/ 0 w 22900"/>
              <a:gd name="connsiteY14"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4024 w 22900"/>
              <a:gd name="connsiteY11" fmla="*/ 1907 h 10039"/>
              <a:gd name="connsiteX12" fmla="*/ 2146 w 22900"/>
              <a:gd name="connsiteY12" fmla="*/ 686 h 10039"/>
              <a:gd name="connsiteX13" fmla="*/ 1372 w 22900"/>
              <a:gd name="connsiteY13" fmla="*/ 0 h 10039"/>
              <a:gd name="connsiteX14" fmla="*/ 0 w 22900"/>
              <a:gd name="connsiteY14"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8160 w 22900"/>
              <a:gd name="connsiteY11" fmla="*/ 3477 h 10039"/>
              <a:gd name="connsiteX12" fmla="*/ 4024 w 22900"/>
              <a:gd name="connsiteY12" fmla="*/ 1907 h 10039"/>
              <a:gd name="connsiteX13" fmla="*/ 2146 w 22900"/>
              <a:gd name="connsiteY13" fmla="*/ 686 h 10039"/>
              <a:gd name="connsiteX14" fmla="*/ 1372 w 22900"/>
              <a:gd name="connsiteY14" fmla="*/ 0 h 10039"/>
              <a:gd name="connsiteX15" fmla="*/ 0 w 22900"/>
              <a:gd name="connsiteY15"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1228 w 22900"/>
              <a:gd name="connsiteY8" fmla="*/ 9116 h 10039"/>
              <a:gd name="connsiteX9" fmla="*/ 10198 w 22900"/>
              <a:gd name="connsiteY9" fmla="*/ 8656 h 10039"/>
              <a:gd name="connsiteX10" fmla="*/ 10087 w 22900"/>
              <a:gd name="connsiteY10" fmla="*/ 4119 h 10039"/>
              <a:gd name="connsiteX11" fmla="*/ 8160 w 22900"/>
              <a:gd name="connsiteY11" fmla="*/ 3477 h 10039"/>
              <a:gd name="connsiteX12" fmla="*/ 4024 w 22900"/>
              <a:gd name="connsiteY12" fmla="*/ 1907 h 10039"/>
              <a:gd name="connsiteX13" fmla="*/ 2146 w 22900"/>
              <a:gd name="connsiteY13" fmla="*/ 686 h 10039"/>
              <a:gd name="connsiteX14" fmla="*/ 1372 w 22900"/>
              <a:gd name="connsiteY14" fmla="*/ 0 h 10039"/>
              <a:gd name="connsiteX15" fmla="*/ 0 w 22900"/>
              <a:gd name="connsiteY15"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0860 w 22900"/>
              <a:gd name="connsiteY8" fmla="*/ 9046 h 10039"/>
              <a:gd name="connsiteX9" fmla="*/ 10198 w 22900"/>
              <a:gd name="connsiteY9" fmla="*/ 8656 h 10039"/>
              <a:gd name="connsiteX10" fmla="*/ 10087 w 22900"/>
              <a:gd name="connsiteY10" fmla="*/ 4119 h 10039"/>
              <a:gd name="connsiteX11" fmla="*/ 8160 w 22900"/>
              <a:gd name="connsiteY11" fmla="*/ 3477 h 10039"/>
              <a:gd name="connsiteX12" fmla="*/ 4024 w 22900"/>
              <a:gd name="connsiteY12" fmla="*/ 1907 h 10039"/>
              <a:gd name="connsiteX13" fmla="*/ 2146 w 22900"/>
              <a:gd name="connsiteY13" fmla="*/ 686 h 10039"/>
              <a:gd name="connsiteX14" fmla="*/ 1372 w 22900"/>
              <a:gd name="connsiteY14" fmla="*/ 0 h 10039"/>
              <a:gd name="connsiteX15" fmla="*/ 0 w 22900"/>
              <a:gd name="connsiteY15" fmla="*/ 2 h 10039"/>
              <a:gd name="connsiteX0" fmla="*/ 0 w 22900"/>
              <a:gd name="connsiteY0" fmla="*/ 2 h 10039"/>
              <a:gd name="connsiteX1" fmla="*/ 2282 w 22900"/>
              <a:gd name="connsiteY1" fmla="*/ 2098 h 10039"/>
              <a:gd name="connsiteX2" fmla="*/ 6454 w 22900"/>
              <a:gd name="connsiteY2" fmla="*/ 3810 h 10039"/>
              <a:gd name="connsiteX3" fmla="*/ 9277 w 22900"/>
              <a:gd name="connsiteY3" fmla="*/ 4841 h 10039"/>
              <a:gd name="connsiteX4" fmla="*/ 9277 w 22900"/>
              <a:gd name="connsiteY4" fmla="*/ 10039 h 10039"/>
              <a:gd name="connsiteX5" fmla="*/ 22815 w 22900"/>
              <a:gd name="connsiteY5" fmla="*/ 10011 h 10039"/>
              <a:gd name="connsiteX6" fmla="*/ 22900 w 22900"/>
              <a:gd name="connsiteY6" fmla="*/ 9237 h 10039"/>
              <a:gd name="connsiteX7" fmla="*/ 13437 w 22900"/>
              <a:gd name="connsiteY7" fmla="*/ 9227 h 10039"/>
              <a:gd name="connsiteX8" fmla="*/ 10860 w 22900"/>
              <a:gd name="connsiteY8" fmla="*/ 9096 h 10039"/>
              <a:gd name="connsiteX9" fmla="*/ 10198 w 22900"/>
              <a:gd name="connsiteY9" fmla="*/ 8656 h 10039"/>
              <a:gd name="connsiteX10" fmla="*/ 10087 w 22900"/>
              <a:gd name="connsiteY10" fmla="*/ 4119 h 10039"/>
              <a:gd name="connsiteX11" fmla="*/ 8160 w 22900"/>
              <a:gd name="connsiteY11" fmla="*/ 3477 h 10039"/>
              <a:gd name="connsiteX12" fmla="*/ 4024 w 22900"/>
              <a:gd name="connsiteY12" fmla="*/ 1907 h 10039"/>
              <a:gd name="connsiteX13" fmla="*/ 2146 w 22900"/>
              <a:gd name="connsiteY13" fmla="*/ 686 h 10039"/>
              <a:gd name="connsiteX14" fmla="*/ 1372 w 22900"/>
              <a:gd name="connsiteY14" fmla="*/ 0 h 10039"/>
              <a:gd name="connsiteX15" fmla="*/ 0 w 22900"/>
              <a:gd name="connsiteY15" fmla="*/ 2 h 10039"/>
              <a:gd name="connsiteX0" fmla="*/ 0 w 24483"/>
              <a:gd name="connsiteY0" fmla="*/ 2 h 10039"/>
              <a:gd name="connsiteX1" fmla="*/ 2282 w 24483"/>
              <a:gd name="connsiteY1" fmla="*/ 2098 h 10039"/>
              <a:gd name="connsiteX2" fmla="*/ 6454 w 24483"/>
              <a:gd name="connsiteY2" fmla="*/ 3810 h 10039"/>
              <a:gd name="connsiteX3" fmla="*/ 9277 w 24483"/>
              <a:gd name="connsiteY3" fmla="*/ 4841 h 10039"/>
              <a:gd name="connsiteX4" fmla="*/ 9277 w 24483"/>
              <a:gd name="connsiteY4" fmla="*/ 10039 h 10039"/>
              <a:gd name="connsiteX5" fmla="*/ 22815 w 24483"/>
              <a:gd name="connsiteY5" fmla="*/ 10011 h 10039"/>
              <a:gd name="connsiteX6" fmla="*/ 24483 w 24483"/>
              <a:gd name="connsiteY6" fmla="*/ 9207 h 10039"/>
              <a:gd name="connsiteX7" fmla="*/ 13437 w 24483"/>
              <a:gd name="connsiteY7" fmla="*/ 9227 h 10039"/>
              <a:gd name="connsiteX8" fmla="*/ 10860 w 24483"/>
              <a:gd name="connsiteY8" fmla="*/ 9096 h 10039"/>
              <a:gd name="connsiteX9" fmla="*/ 10198 w 24483"/>
              <a:gd name="connsiteY9" fmla="*/ 8656 h 10039"/>
              <a:gd name="connsiteX10" fmla="*/ 10087 w 24483"/>
              <a:gd name="connsiteY10" fmla="*/ 4119 h 10039"/>
              <a:gd name="connsiteX11" fmla="*/ 8160 w 24483"/>
              <a:gd name="connsiteY11" fmla="*/ 3477 h 10039"/>
              <a:gd name="connsiteX12" fmla="*/ 4024 w 24483"/>
              <a:gd name="connsiteY12" fmla="*/ 1907 h 10039"/>
              <a:gd name="connsiteX13" fmla="*/ 2146 w 24483"/>
              <a:gd name="connsiteY13" fmla="*/ 686 h 10039"/>
              <a:gd name="connsiteX14" fmla="*/ 1372 w 24483"/>
              <a:gd name="connsiteY14" fmla="*/ 0 h 10039"/>
              <a:gd name="connsiteX15" fmla="*/ 0 w 24483"/>
              <a:gd name="connsiteY15" fmla="*/ 2 h 10039"/>
              <a:gd name="connsiteX0" fmla="*/ 0 w 24483"/>
              <a:gd name="connsiteY0" fmla="*/ 2 h 10101"/>
              <a:gd name="connsiteX1" fmla="*/ 2282 w 24483"/>
              <a:gd name="connsiteY1" fmla="*/ 2098 h 10101"/>
              <a:gd name="connsiteX2" fmla="*/ 6454 w 24483"/>
              <a:gd name="connsiteY2" fmla="*/ 3810 h 10101"/>
              <a:gd name="connsiteX3" fmla="*/ 9277 w 24483"/>
              <a:gd name="connsiteY3" fmla="*/ 4841 h 10101"/>
              <a:gd name="connsiteX4" fmla="*/ 9277 w 24483"/>
              <a:gd name="connsiteY4" fmla="*/ 10039 h 10101"/>
              <a:gd name="connsiteX5" fmla="*/ 24435 w 24483"/>
              <a:gd name="connsiteY5" fmla="*/ 10101 h 10101"/>
              <a:gd name="connsiteX6" fmla="*/ 24483 w 24483"/>
              <a:gd name="connsiteY6" fmla="*/ 9207 h 10101"/>
              <a:gd name="connsiteX7" fmla="*/ 13437 w 24483"/>
              <a:gd name="connsiteY7" fmla="*/ 9227 h 10101"/>
              <a:gd name="connsiteX8" fmla="*/ 10860 w 24483"/>
              <a:gd name="connsiteY8" fmla="*/ 9096 h 10101"/>
              <a:gd name="connsiteX9" fmla="*/ 10198 w 24483"/>
              <a:gd name="connsiteY9" fmla="*/ 8656 h 10101"/>
              <a:gd name="connsiteX10" fmla="*/ 10087 w 24483"/>
              <a:gd name="connsiteY10" fmla="*/ 4119 h 10101"/>
              <a:gd name="connsiteX11" fmla="*/ 8160 w 24483"/>
              <a:gd name="connsiteY11" fmla="*/ 3477 h 10101"/>
              <a:gd name="connsiteX12" fmla="*/ 4024 w 24483"/>
              <a:gd name="connsiteY12" fmla="*/ 1907 h 10101"/>
              <a:gd name="connsiteX13" fmla="*/ 2146 w 24483"/>
              <a:gd name="connsiteY13" fmla="*/ 686 h 10101"/>
              <a:gd name="connsiteX14" fmla="*/ 1372 w 24483"/>
              <a:gd name="connsiteY14" fmla="*/ 0 h 10101"/>
              <a:gd name="connsiteX15" fmla="*/ 0 w 24483"/>
              <a:gd name="connsiteY15" fmla="*/ 2 h 10101"/>
              <a:gd name="connsiteX0" fmla="*/ 0 w 24436"/>
              <a:gd name="connsiteY0" fmla="*/ 2 h 10101"/>
              <a:gd name="connsiteX1" fmla="*/ 2282 w 24436"/>
              <a:gd name="connsiteY1" fmla="*/ 2098 h 10101"/>
              <a:gd name="connsiteX2" fmla="*/ 6454 w 24436"/>
              <a:gd name="connsiteY2" fmla="*/ 3810 h 10101"/>
              <a:gd name="connsiteX3" fmla="*/ 9277 w 24436"/>
              <a:gd name="connsiteY3" fmla="*/ 4841 h 10101"/>
              <a:gd name="connsiteX4" fmla="*/ 9277 w 24436"/>
              <a:gd name="connsiteY4" fmla="*/ 10039 h 10101"/>
              <a:gd name="connsiteX5" fmla="*/ 24435 w 24436"/>
              <a:gd name="connsiteY5" fmla="*/ 10101 h 10101"/>
              <a:gd name="connsiteX6" fmla="*/ 24336 w 24436"/>
              <a:gd name="connsiteY6" fmla="*/ 9207 h 10101"/>
              <a:gd name="connsiteX7" fmla="*/ 13437 w 24436"/>
              <a:gd name="connsiteY7" fmla="*/ 9227 h 10101"/>
              <a:gd name="connsiteX8" fmla="*/ 10860 w 24436"/>
              <a:gd name="connsiteY8" fmla="*/ 9096 h 10101"/>
              <a:gd name="connsiteX9" fmla="*/ 10198 w 24436"/>
              <a:gd name="connsiteY9" fmla="*/ 8656 h 10101"/>
              <a:gd name="connsiteX10" fmla="*/ 10087 w 24436"/>
              <a:gd name="connsiteY10" fmla="*/ 4119 h 10101"/>
              <a:gd name="connsiteX11" fmla="*/ 8160 w 24436"/>
              <a:gd name="connsiteY11" fmla="*/ 3477 h 10101"/>
              <a:gd name="connsiteX12" fmla="*/ 4024 w 24436"/>
              <a:gd name="connsiteY12" fmla="*/ 1907 h 10101"/>
              <a:gd name="connsiteX13" fmla="*/ 2146 w 24436"/>
              <a:gd name="connsiteY13" fmla="*/ 686 h 10101"/>
              <a:gd name="connsiteX14" fmla="*/ 1372 w 24436"/>
              <a:gd name="connsiteY14" fmla="*/ 0 h 10101"/>
              <a:gd name="connsiteX15" fmla="*/ 0 w 24436"/>
              <a:gd name="connsiteY15" fmla="*/ 2 h 10101"/>
              <a:gd name="connsiteX0" fmla="*/ 0 w 24399"/>
              <a:gd name="connsiteY0" fmla="*/ 2 h 10041"/>
              <a:gd name="connsiteX1" fmla="*/ 2282 w 24399"/>
              <a:gd name="connsiteY1" fmla="*/ 2098 h 10041"/>
              <a:gd name="connsiteX2" fmla="*/ 6454 w 24399"/>
              <a:gd name="connsiteY2" fmla="*/ 3810 h 10041"/>
              <a:gd name="connsiteX3" fmla="*/ 9277 w 24399"/>
              <a:gd name="connsiteY3" fmla="*/ 4841 h 10041"/>
              <a:gd name="connsiteX4" fmla="*/ 9277 w 24399"/>
              <a:gd name="connsiteY4" fmla="*/ 10039 h 10041"/>
              <a:gd name="connsiteX5" fmla="*/ 24398 w 24399"/>
              <a:gd name="connsiteY5" fmla="*/ 10041 h 10041"/>
              <a:gd name="connsiteX6" fmla="*/ 24336 w 24399"/>
              <a:gd name="connsiteY6" fmla="*/ 9207 h 10041"/>
              <a:gd name="connsiteX7" fmla="*/ 13437 w 24399"/>
              <a:gd name="connsiteY7" fmla="*/ 9227 h 10041"/>
              <a:gd name="connsiteX8" fmla="*/ 10860 w 24399"/>
              <a:gd name="connsiteY8" fmla="*/ 9096 h 10041"/>
              <a:gd name="connsiteX9" fmla="*/ 10198 w 24399"/>
              <a:gd name="connsiteY9" fmla="*/ 8656 h 10041"/>
              <a:gd name="connsiteX10" fmla="*/ 10087 w 24399"/>
              <a:gd name="connsiteY10" fmla="*/ 4119 h 10041"/>
              <a:gd name="connsiteX11" fmla="*/ 8160 w 24399"/>
              <a:gd name="connsiteY11" fmla="*/ 3477 h 10041"/>
              <a:gd name="connsiteX12" fmla="*/ 4024 w 24399"/>
              <a:gd name="connsiteY12" fmla="*/ 1907 h 10041"/>
              <a:gd name="connsiteX13" fmla="*/ 2146 w 24399"/>
              <a:gd name="connsiteY13" fmla="*/ 686 h 10041"/>
              <a:gd name="connsiteX14" fmla="*/ 1372 w 24399"/>
              <a:gd name="connsiteY14" fmla="*/ 0 h 10041"/>
              <a:gd name="connsiteX15" fmla="*/ 0 w 24399"/>
              <a:gd name="connsiteY15" fmla="*/ 2 h 10041"/>
              <a:gd name="connsiteX0" fmla="*/ 0 w 24343"/>
              <a:gd name="connsiteY0" fmla="*/ 2 h 10041"/>
              <a:gd name="connsiteX1" fmla="*/ 2282 w 24343"/>
              <a:gd name="connsiteY1" fmla="*/ 2098 h 10041"/>
              <a:gd name="connsiteX2" fmla="*/ 6454 w 24343"/>
              <a:gd name="connsiteY2" fmla="*/ 3810 h 10041"/>
              <a:gd name="connsiteX3" fmla="*/ 9277 w 24343"/>
              <a:gd name="connsiteY3" fmla="*/ 4841 h 10041"/>
              <a:gd name="connsiteX4" fmla="*/ 9277 w 24343"/>
              <a:gd name="connsiteY4" fmla="*/ 10039 h 10041"/>
              <a:gd name="connsiteX5" fmla="*/ 24339 w 24343"/>
              <a:gd name="connsiteY5" fmla="*/ 10041 h 10041"/>
              <a:gd name="connsiteX6" fmla="*/ 24336 w 24343"/>
              <a:gd name="connsiteY6" fmla="*/ 9207 h 10041"/>
              <a:gd name="connsiteX7" fmla="*/ 13437 w 24343"/>
              <a:gd name="connsiteY7" fmla="*/ 9227 h 10041"/>
              <a:gd name="connsiteX8" fmla="*/ 10860 w 24343"/>
              <a:gd name="connsiteY8" fmla="*/ 9096 h 10041"/>
              <a:gd name="connsiteX9" fmla="*/ 10198 w 24343"/>
              <a:gd name="connsiteY9" fmla="*/ 8656 h 10041"/>
              <a:gd name="connsiteX10" fmla="*/ 10087 w 24343"/>
              <a:gd name="connsiteY10" fmla="*/ 4119 h 10041"/>
              <a:gd name="connsiteX11" fmla="*/ 8160 w 24343"/>
              <a:gd name="connsiteY11" fmla="*/ 3477 h 10041"/>
              <a:gd name="connsiteX12" fmla="*/ 4024 w 24343"/>
              <a:gd name="connsiteY12" fmla="*/ 1907 h 10041"/>
              <a:gd name="connsiteX13" fmla="*/ 2146 w 24343"/>
              <a:gd name="connsiteY13" fmla="*/ 686 h 10041"/>
              <a:gd name="connsiteX14" fmla="*/ 1372 w 24343"/>
              <a:gd name="connsiteY14" fmla="*/ 0 h 10041"/>
              <a:gd name="connsiteX15" fmla="*/ 0 w 24343"/>
              <a:gd name="connsiteY15" fmla="*/ 2 h 10041"/>
              <a:gd name="connsiteX0" fmla="*/ 0 w 24366"/>
              <a:gd name="connsiteY0" fmla="*/ 2 h 10041"/>
              <a:gd name="connsiteX1" fmla="*/ 2282 w 24366"/>
              <a:gd name="connsiteY1" fmla="*/ 2098 h 10041"/>
              <a:gd name="connsiteX2" fmla="*/ 6454 w 24366"/>
              <a:gd name="connsiteY2" fmla="*/ 3810 h 10041"/>
              <a:gd name="connsiteX3" fmla="*/ 9277 w 24366"/>
              <a:gd name="connsiteY3" fmla="*/ 4841 h 10041"/>
              <a:gd name="connsiteX4" fmla="*/ 9277 w 24366"/>
              <a:gd name="connsiteY4" fmla="*/ 10039 h 10041"/>
              <a:gd name="connsiteX5" fmla="*/ 24339 w 24366"/>
              <a:gd name="connsiteY5" fmla="*/ 10041 h 10041"/>
              <a:gd name="connsiteX6" fmla="*/ 24366 w 24366"/>
              <a:gd name="connsiteY6" fmla="*/ 9239 h 10041"/>
              <a:gd name="connsiteX7" fmla="*/ 13437 w 24366"/>
              <a:gd name="connsiteY7" fmla="*/ 9227 h 10041"/>
              <a:gd name="connsiteX8" fmla="*/ 10860 w 24366"/>
              <a:gd name="connsiteY8" fmla="*/ 9096 h 10041"/>
              <a:gd name="connsiteX9" fmla="*/ 10198 w 24366"/>
              <a:gd name="connsiteY9" fmla="*/ 8656 h 10041"/>
              <a:gd name="connsiteX10" fmla="*/ 10087 w 24366"/>
              <a:gd name="connsiteY10" fmla="*/ 4119 h 10041"/>
              <a:gd name="connsiteX11" fmla="*/ 8160 w 24366"/>
              <a:gd name="connsiteY11" fmla="*/ 3477 h 10041"/>
              <a:gd name="connsiteX12" fmla="*/ 4024 w 24366"/>
              <a:gd name="connsiteY12" fmla="*/ 1907 h 10041"/>
              <a:gd name="connsiteX13" fmla="*/ 2146 w 24366"/>
              <a:gd name="connsiteY13" fmla="*/ 686 h 10041"/>
              <a:gd name="connsiteX14" fmla="*/ 1372 w 24366"/>
              <a:gd name="connsiteY14" fmla="*/ 0 h 10041"/>
              <a:gd name="connsiteX15" fmla="*/ 0 w 24366"/>
              <a:gd name="connsiteY15" fmla="*/ 2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66" h="10041">
                <a:moveTo>
                  <a:pt x="0" y="2"/>
                </a:moveTo>
                <a:cubicBezTo>
                  <a:pt x="23" y="335"/>
                  <a:pt x="104" y="764"/>
                  <a:pt x="2282" y="2098"/>
                </a:cubicBezTo>
                <a:cubicBezTo>
                  <a:pt x="3468" y="2707"/>
                  <a:pt x="5288" y="3353"/>
                  <a:pt x="6454" y="3810"/>
                </a:cubicBezTo>
                <a:lnTo>
                  <a:pt x="9277" y="4841"/>
                </a:lnTo>
                <a:lnTo>
                  <a:pt x="9277" y="10039"/>
                </a:lnTo>
                <a:lnTo>
                  <a:pt x="24339" y="10041"/>
                </a:lnTo>
                <a:cubicBezTo>
                  <a:pt x="24355" y="9900"/>
                  <a:pt x="24350" y="9380"/>
                  <a:pt x="24366" y="9239"/>
                </a:cubicBezTo>
                <a:lnTo>
                  <a:pt x="13437" y="9227"/>
                </a:lnTo>
                <a:cubicBezTo>
                  <a:pt x="12093" y="9207"/>
                  <a:pt x="11259" y="9141"/>
                  <a:pt x="10860" y="9096"/>
                </a:cubicBezTo>
                <a:cubicBezTo>
                  <a:pt x="10461" y="9051"/>
                  <a:pt x="10431" y="8825"/>
                  <a:pt x="10198" y="8656"/>
                </a:cubicBezTo>
                <a:lnTo>
                  <a:pt x="10087" y="4119"/>
                </a:lnTo>
                <a:lnTo>
                  <a:pt x="8160" y="3477"/>
                </a:lnTo>
                <a:cubicBezTo>
                  <a:pt x="7150" y="3108"/>
                  <a:pt x="5057" y="2366"/>
                  <a:pt x="4024" y="1907"/>
                </a:cubicBezTo>
                <a:cubicBezTo>
                  <a:pt x="3398" y="1443"/>
                  <a:pt x="2772" y="1150"/>
                  <a:pt x="2146" y="686"/>
                </a:cubicBezTo>
                <a:lnTo>
                  <a:pt x="1372" y="0"/>
                </a:lnTo>
                <a:lnTo>
                  <a:pt x="0" y="2"/>
                </a:lnTo>
                <a:close/>
              </a:path>
            </a:pathLst>
          </a:custGeom>
          <a:solidFill>
            <a:srgbClr val="EC741B">
              <a:alpha val="27000"/>
            </a:srgbClr>
          </a:solidFill>
          <a:ln w="28575" cmpd="sng">
            <a:solidFill>
              <a:srgbClr val="F7921E"/>
            </a:solidFill>
            <a:round/>
            <a:headEnd/>
            <a:tailEnd/>
          </a:ln>
          <a:effectLst/>
        </p:spPr>
        <p:txBody>
          <a:bodyPr/>
          <a:lstStyle/>
          <a:p>
            <a:endParaRPr lang="en-US" dirty="0"/>
          </a:p>
        </p:txBody>
      </p:sp>
      <p:sp>
        <p:nvSpPr>
          <p:cNvPr id="13" name="Text Box 5"/>
          <p:cNvSpPr txBox="1">
            <a:spLocks noChangeArrowheads="1"/>
          </p:cNvSpPr>
          <p:nvPr/>
        </p:nvSpPr>
        <p:spPr bwMode="auto">
          <a:xfrm>
            <a:off x="2891331" y="376671"/>
            <a:ext cx="1052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smtClean="0">
                <a:solidFill>
                  <a:srgbClr val="5DD1AD"/>
                </a:solidFill>
              </a:rPr>
              <a:t>CB 15A</a:t>
            </a:r>
            <a:endParaRPr lang="en-US" altLang="en-US" sz="1400" b="1" dirty="0">
              <a:solidFill>
                <a:srgbClr val="5DD1AD"/>
              </a:solidFill>
            </a:endParaRPr>
          </a:p>
        </p:txBody>
      </p:sp>
      <p:sp>
        <p:nvSpPr>
          <p:cNvPr id="14" name="Text Box 5"/>
          <p:cNvSpPr txBox="1">
            <a:spLocks noChangeArrowheads="1"/>
          </p:cNvSpPr>
          <p:nvPr/>
        </p:nvSpPr>
        <p:spPr bwMode="auto">
          <a:xfrm>
            <a:off x="4841665" y="376673"/>
            <a:ext cx="7157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dirty="0" smtClean="0">
                <a:solidFill>
                  <a:schemeClr val="accent2">
                    <a:lumMod val="75000"/>
                  </a:schemeClr>
                </a:solidFill>
              </a:rPr>
              <a:t>200A</a:t>
            </a:r>
            <a:endParaRPr lang="en-US" altLang="en-US" sz="1400" b="1" dirty="0">
              <a:solidFill>
                <a:schemeClr val="accent2">
                  <a:lumMod val="75000"/>
                </a:schemeClr>
              </a:solidFill>
            </a:endParaRPr>
          </a:p>
        </p:txBody>
      </p:sp>
      <p:sp>
        <p:nvSpPr>
          <p:cNvPr id="15" name="Text Box 5"/>
          <p:cNvSpPr txBox="1">
            <a:spLocks noChangeArrowheads="1"/>
          </p:cNvSpPr>
          <p:nvPr/>
        </p:nvSpPr>
        <p:spPr bwMode="auto">
          <a:xfrm>
            <a:off x="5436233" y="376673"/>
            <a:ext cx="7157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dirty="0">
                <a:solidFill>
                  <a:srgbClr val="EC741B"/>
                </a:solidFill>
              </a:rPr>
              <a:t>4</a:t>
            </a:r>
            <a:r>
              <a:rPr lang="en-US" altLang="en-US" sz="1400" dirty="0" smtClean="0">
                <a:solidFill>
                  <a:srgbClr val="EC741B"/>
                </a:solidFill>
              </a:rPr>
              <a:t>00A</a:t>
            </a:r>
            <a:endParaRPr lang="en-US" altLang="en-US" sz="1400" b="1" dirty="0">
              <a:solidFill>
                <a:srgbClr val="EC741B"/>
              </a:solidFill>
            </a:endParaRPr>
          </a:p>
        </p:txBody>
      </p:sp>
      <p:sp>
        <p:nvSpPr>
          <p:cNvPr id="16" name="Text Box 5"/>
          <p:cNvSpPr txBox="1">
            <a:spLocks noChangeArrowheads="1"/>
          </p:cNvSpPr>
          <p:nvPr/>
        </p:nvSpPr>
        <p:spPr bwMode="auto">
          <a:xfrm>
            <a:off x="5145568" y="199620"/>
            <a:ext cx="7157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900" dirty="0" smtClean="0"/>
              <a:t>Generic</a:t>
            </a:r>
            <a:endParaRPr lang="en-US" altLang="en-US" sz="900" b="1" dirty="0"/>
          </a:p>
        </p:txBody>
      </p:sp>
      <p:sp>
        <p:nvSpPr>
          <p:cNvPr id="301059" name="Freeform 3"/>
          <p:cNvSpPr>
            <a:spLocks/>
          </p:cNvSpPr>
          <p:nvPr/>
        </p:nvSpPr>
        <p:spPr bwMode="auto">
          <a:xfrm>
            <a:off x="4013805" y="971986"/>
            <a:ext cx="1365727" cy="4529614"/>
          </a:xfrm>
          <a:custGeom>
            <a:avLst/>
            <a:gdLst>
              <a:gd name="T0" fmla="*/ 0 w 1072"/>
              <a:gd name="T1" fmla="*/ 0 h 2834"/>
              <a:gd name="T2" fmla="*/ 700 w 1072"/>
              <a:gd name="T3" fmla="*/ 1350 h 2834"/>
              <a:gd name="T4" fmla="*/ 1072 w 1072"/>
              <a:gd name="T5" fmla="*/ 2834 h 2834"/>
              <a:gd name="connsiteX0" fmla="*/ 0 w 9748"/>
              <a:gd name="connsiteY0" fmla="*/ 0 h 9989"/>
              <a:gd name="connsiteX1" fmla="*/ 6278 w 9748"/>
              <a:gd name="connsiteY1" fmla="*/ 4753 h 9989"/>
              <a:gd name="connsiteX2" fmla="*/ 9748 w 9748"/>
              <a:gd name="connsiteY2" fmla="*/ 9989 h 9989"/>
              <a:gd name="connsiteX0" fmla="*/ 0 w 10000"/>
              <a:gd name="connsiteY0" fmla="*/ 0 h 10000"/>
              <a:gd name="connsiteX1" fmla="*/ 3684 w 10000"/>
              <a:gd name="connsiteY1" fmla="*/ 4832 h 10000"/>
              <a:gd name="connsiteX2" fmla="*/ 10000 w 10000"/>
              <a:gd name="connsiteY2" fmla="*/ 10000 h 10000"/>
              <a:gd name="connsiteX0" fmla="*/ 0 w 10000"/>
              <a:gd name="connsiteY0" fmla="*/ 0 h 10000"/>
              <a:gd name="connsiteX1" fmla="*/ 493 w 10000"/>
              <a:gd name="connsiteY1" fmla="*/ 1360 h 10000"/>
              <a:gd name="connsiteX2" fmla="*/ 3684 w 10000"/>
              <a:gd name="connsiteY2" fmla="*/ 4832 h 10000"/>
              <a:gd name="connsiteX3" fmla="*/ 10000 w 10000"/>
              <a:gd name="connsiteY3"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8077"/>
              <a:gd name="connsiteY0" fmla="*/ 0 h 10042"/>
              <a:gd name="connsiteX1" fmla="*/ 493 w 8077"/>
              <a:gd name="connsiteY1" fmla="*/ 1360 h 10042"/>
              <a:gd name="connsiteX2" fmla="*/ 2761 w 8077"/>
              <a:gd name="connsiteY2" fmla="*/ 3617 h 10042"/>
              <a:gd name="connsiteX3" fmla="*/ 3684 w 8077"/>
              <a:gd name="connsiteY3" fmla="*/ 4832 h 10042"/>
              <a:gd name="connsiteX4" fmla="*/ 8077 w 8077"/>
              <a:gd name="connsiteY4" fmla="*/ 10042 h 10042"/>
              <a:gd name="connsiteX0" fmla="*/ 0 w 10000"/>
              <a:gd name="connsiteY0" fmla="*/ 0 h 10349"/>
              <a:gd name="connsiteX1" fmla="*/ 610 w 10000"/>
              <a:gd name="connsiteY1" fmla="*/ 1354 h 10349"/>
              <a:gd name="connsiteX2" fmla="*/ 3418 w 10000"/>
              <a:gd name="connsiteY2" fmla="*/ 3602 h 10349"/>
              <a:gd name="connsiteX3" fmla="*/ 4561 w 10000"/>
              <a:gd name="connsiteY3" fmla="*/ 4812 h 10349"/>
              <a:gd name="connsiteX4" fmla="*/ 9176 w 10000"/>
              <a:gd name="connsiteY4" fmla="*/ 10018 h 10349"/>
              <a:gd name="connsiteX5" fmla="*/ 10000 w 10000"/>
              <a:gd name="connsiteY5" fmla="*/ 10000 h 10349"/>
              <a:gd name="connsiteX0" fmla="*/ 0 w 10000"/>
              <a:gd name="connsiteY0" fmla="*/ 0 h 10453"/>
              <a:gd name="connsiteX1" fmla="*/ 610 w 10000"/>
              <a:gd name="connsiteY1" fmla="*/ 1354 h 10453"/>
              <a:gd name="connsiteX2" fmla="*/ 3418 w 10000"/>
              <a:gd name="connsiteY2" fmla="*/ 3602 h 10453"/>
              <a:gd name="connsiteX3" fmla="*/ 4561 w 10000"/>
              <a:gd name="connsiteY3" fmla="*/ 4812 h 10453"/>
              <a:gd name="connsiteX4" fmla="*/ 9176 w 10000"/>
              <a:gd name="connsiteY4" fmla="*/ 10018 h 10453"/>
              <a:gd name="connsiteX5" fmla="*/ 9816 w 10000"/>
              <a:gd name="connsiteY5" fmla="*/ 10155 h 10453"/>
              <a:gd name="connsiteX6" fmla="*/ 10000 w 10000"/>
              <a:gd name="connsiteY6" fmla="*/ 10000 h 10453"/>
              <a:gd name="connsiteX0" fmla="*/ 0 w 10000"/>
              <a:gd name="connsiteY0" fmla="*/ 0 h 10398"/>
              <a:gd name="connsiteX1" fmla="*/ 610 w 10000"/>
              <a:gd name="connsiteY1" fmla="*/ 1354 h 10398"/>
              <a:gd name="connsiteX2" fmla="*/ 3418 w 10000"/>
              <a:gd name="connsiteY2" fmla="*/ 3602 h 10398"/>
              <a:gd name="connsiteX3" fmla="*/ 4561 w 10000"/>
              <a:gd name="connsiteY3" fmla="*/ 4812 h 10398"/>
              <a:gd name="connsiteX4" fmla="*/ 9176 w 10000"/>
              <a:gd name="connsiteY4" fmla="*/ 10018 h 10398"/>
              <a:gd name="connsiteX5" fmla="*/ 10000 w 10000"/>
              <a:gd name="connsiteY5" fmla="*/ 10000 h 1039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9176 w 10000"/>
              <a:gd name="connsiteY4" fmla="*/ 10018 h 10018"/>
              <a:gd name="connsiteX5" fmla="*/ 10000 w 10000"/>
              <a:gd name="connsiteY5" fmla="*/ 10000 h 1001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7257 w 10000"/>
              <a:gd name="connsiteY4" fmla="*/ 7812 h 10018"/>
              <a:gd name="connsiteX5" fmla="*/ 9176 w 10000"/>
              <a:gd name="connsiteY5" fmla="*/ 10018 h 10018"/>
              <a:gd name="connsiteX6" fmla="*/ 10000 w 10000"/>
              <a:gd name="connsiteY6" fmla="*/ 10000 h 10018"/>
              <a:gd name="connsiteX0" fmla="*/ 0 w 9176"/>
              <a:gd name="connsiteY0" fmla="*/ 0 h 10018"/>
              <a:gd name="connsiteX1" fmla="*/ 610 w 9176"/>
              <a:gd name="connsiteY1" fmla="*/ 1354 h 10018"/>
              <a:gd name="connsiteX2" fmla="*/ 3418 w 9176"/>
              <a:gd name="connsiteY2" fmla="*/ 3602 h 10018"/>
              <a:gd name="connsiteX3" fmla="*/ 4561 w 9176"/>
              <a:gd name="connsiteY3" fmla="*/ 4812 h 10018"/>
              <a:gd name="connsiteX4" fmla="*/ 7257 w 9176"/>
              <a:gd name="connsiteY4" fmla="*/ 7812 h 10018"/>
              <a:gd name="connsiteX5" fmla="*/ 9176 w 9176"/>
              <a:gd name="connsiteY5" fmla="*/ 10018 h 10018"/>
              <a:gd name="connsiteX6" fmla="*/ 8777 w 9176"/>
              <a:gd name="connsiteY6" fmla="*/ 8506 h 10018"/>
              <a:gd name="connsiteX0" fmla="*/ 0 w 10862"/>
              <a:gd name="connsiteY0" fmla="*/ 0 h 10061"/>
              <a:gd name="connsiteX1" fmla="*/ 665 w 10862"/>
              <a:gd name="connsiteY1" fmla="*/ 1352 h 10061"/>
              <a:gd name="connsiteX2" fmla="*/ 3725 w 10862"/>
              <a:gd name="connsiteY2" fmla="*/ 3596 h 10061"/>
              <a:gd name="connsiteX3" fmla="*/ 4971 w 10862"/>
              <a:gd name="connsiteY3" fmla="*/ 4803 h 10061"/>
              <a:gd name="connsiteX4" fmla="*/ 7909 w 10862"/>
              <a:gd name="connsiteY4" fmla="*/ 7798 h 10061"/>
              <a:gd name="connsiteX5" fmla="*/ 10000 w 10862"/>
              <a:gd name="connsiteY5" fmla="*/ 10000 h 10061"/>
              <a:gd name="connsiteX6" fmla="*/ 10860 w 10862"/>
              <a:gd name="connsiteY6" fmla="*/ 9994 h 10061"/>
              <a:gd name="connsiteX7" fmla="*/ 9565 w 10862"/>
              <a:gd name="connsiteY7" fmla="*/ 8491 h 10061"/>
              <a:gd name="connsiteX0" fmla="*/ 0 w 10860"/>
              <a:gd name="connsiteY0" fmla="*/ 0 h 10000"/>
              <a:gd name="connsiteX1" fmla="*/ 665 w 10860"/>
              <a:gd name="connsiteY1" fmla="*/ 1352 h 10000"/>
              <a:gd name="connsiteX2" fmla="*/ 3725 w 10860"/>
              <a:gd name="connsiteY2" fmla="*/ 3596 h 10000"/>
              <a:gd name="connsiteX3" fmla="*/ 4971 w 10860"/>
              <a:gd name="connsiteY3" fmla="*/ 4803 h 10000"/>
              <a:gd name="connsiteX4" fmla="*/ 7909 w 10860"/>
              <a:gd name="connsiteY4" fmla="*/ 7798 h 10000"/>
              <a:gd name="connsiteX5" fmla="*/ 10000 w 10860"/>
              <a:gd name="connsiteY5" fmla="*/ 10000 h 10000"/>
              <a:gd name="connsiteX6" fmla="*/ 10860 w 10860"/>
              <a:gd name="connsiteY6" fmla="*/ 9994 h 10000"/>
              <a:gd name="connsiteX7" fmla="*/ 9565 w 10860"/>
              <a:gd name="connsiteY7" fmla="*/ 8491 h 10000"/>
              <a:gd name="connsiteX0" fmla="*/ 0 w 11015"/>
              <a:gd name="connsiteY0" fmla="*/ 0 h 10000"/>
              <a:gd name="connsiteX1" fmla="*/ 665 w 11015"/>
              <a:gd name="connsiteY1" fmla="*/ 1352 h 10000"/>
              <a:gd name="connsiteX2" fmla="*/ 3725 w 11015"/>
              <a:gd name="connsiteY2" fmla="*/ 3596 h 10000"/>
              <a:gd name="connsiteX3" fmla="*/ 4971 w 11015"/>
              <a:gd name="connsiteY3" fmla="*/ 4803 h 10000"/>
              <a:gd name="connsiteX4" fmla="*/ 7909 w 11015"/>
              <a:gd name="connsiteY4" fmla="*/ 7798 h 10000"/>
              <a:gd name="connsiteX5" fmla="*/ 10000 w 11015"/>
              <a:gd name="connsiteY5" fmla="*/ 10000 h 10000"/>
              <a:gd name="connsiteX6" fmla="*/ 11015 w 11015"/>
              <a:gd name="connsiteY6" fmla="*/ 9994 h 10000"/>
              <a:gd name="connsiteX7" fmla="*/ 9565 w 11015"/>
              <a:gd name="connsiteY7" fmla="*/ 8491 h 10000"/>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9565 w 10984"/>
              <a:gd name="connsiteY7" fmla="*/ 8491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8" fmla="*/ 0 w 10984"/>
              <a:gd name="connsiteY8" fmla="*/ 0 h 10002"/>
              <a:gd name="connsiteX0" fmla="*/ 0 w 10984"/>
              <a:gd name="connsiteY0" fmla="*/ 26 h 10028"/>
              <a:gd name="connsiteX1" fmla="*/ 665 w 10984"/>
              <a:gd name="connsiteY1" fmla="*/ 1378 h 10028"/>
              <a:gd name="connsiteX2" fmla="*/ 3725 w 10984"/>
              <a:gd name="connsiteY2" fmla="*/ 3622 h 10028"/>
              <a:gd name="connsiteX3" fmla="*/ 4971 w 10984"/>
              <a:gd name="connsiteY3" fmla="*/ 4829 h 10028"/>
              <a:gd name="connsiteX4" fmla="*/ 7909 w 10984"/>
              <a:gd name="connsiteY4" fmla="*/ 7824 h 10028"/>
              <a:gd name="connsiteX5" fmla="*/ 10000 w 10984"/>
              <a:gd name="connsiteY5" fmla="*/ 10026 h 10028"/>
              <a:gd name="connsiteX6" fmla="*/ 10984 w 10984"/>
              <a:gd name="connsiteY6" fmla="*/ 10028 h 10028"/>
              <a:gd name="connsiteX7" fmla="*/ 5351 w 10984"/>
              <a:gd name="connsiteY7" fmla="*/ 4244 h 10028"/>
              <a:gd name="connsiteX8" fmla="*/ 851 w 10984"/>
              <a:gd name="connsiteY8" fmla="*/ 0 h 10028"/>
              <a:gd name="connsiteX9" fmla="*/ 0 w 10984"/>
              <a:gd name="connsiteY9" fmla="*/ 26 h 10028"/>
              <a:gd name="connsiteX0" fmla="*/ 0 w 10984"/>
              <a:gd name="connsiteY0" fmla="*/ 0 h 10053"/>
              <a:gd name="connsiteX1" fmla="*/ 665 w 10984"/>
              <a:gd name="connsiteY1" fmla="*/ 1403 h 10053"/>
              <a:gd name="connsiteX2" fmla="*/ 3725 w 10984"/>
              <a:gd name="connsiteY2" fmla="*/ 3647 h 10053"/>
              <a:gd name="connsiteX3" fmla="*/ 4971 w 10984"/>
              <a:gd name="connsiteY3" fmla="*/ 4854 h 10053"/>
              <a:gd name="connsiteX4" fmla="*/ 7909 w 10984"/>
              <a:gd name="connsiteY4" fmla="*/ 7849 h 10053"/>
              <a:gd name="connsiteX5" fmla="*/ 10000 w 10984"/>
              <a:gd name="connsiteY5" fmla="*/ 10051 h 10053"/>
              <a:gd name="connsiteX6" fmla="*/ 10984 w 10984"/>
              <a:gd name="connsiteY6" fmla="*/ 10053 h 10053"/>
              <a:gd name="connsiteX7" fmla="*/ 5351 w 10984"/>
              <a:gd name="connsiteY7" fmla="*/ 4269 h 10053"/>
              <a:gd name="connsiteX8" fmla="*/ 851 w 10984"/>
              <a:gd name="connsiteY8" fmla="*/ 25 h 10053"/>
              <a:gd name="connsiteX9" fmla="*/ 0 w 10984"/>
              <a:gd name="connsiteY9" fmla="*/ 0 h 10053"/>
              <a:gd name="connsiteX0" fmla="*/ 0 w 11108"/>
              <a:gd name="connsiteY0" fmla="*/ 9 h 10028"/>
              <a:gd name="connsiteX1" fmla="*/ 789 w 11108"/>
              <a:gd name="connsiteY1" fmla="*/ 1378 h 10028"/>
              <a:gd name="connsiteX2" fmla="*/ 3849 w 11108"/>
              <a:gd name="connsiteY2" fmla="*/ 3622 h 10028"/>
              <a:gd name="connsiteX3" fmla="*/ 5095 w 11108"/>
              <a:gd name="connsiteY3" fmla="*/ 4829 h 10028"/>
              <a:gd name="connsiteX4" fmla="*/ 8033 w 11108"/>
              <a:gd name="connsiteY4" fmla="*/ 7824 h 10028"/>
              <a:gd name="connsiteX5" fmla="*/ 10124 w 11108"/>
              <a:gd name="connsiteY5" fmla="*/ 10026 h 10028"/>
              <a:gd name="connsiteX6" fmla="*/ 11108 w 11108"/>
              <a:gd name="connsiteY6" fmla="*/ 10028 h 10028"/>
              <a:gd name="connsiteX7" fmla="*/ 5475 w 11108"/>
              <a:gd name="connsiteY7" fmla="*/ 4244 h 10028"/>
              <a:gd name="connsiteX8" fmla="*/ 975 w 11108"/>
              <a:gd name="connsiteY8" fmla="*/ 0 h 10028"/>
              <a:gd name="connsiteX9" fmla="*/ 0 w 11108"/>
              <a:gd name="connsiteY9" fmla="*/ 9 h 10028"/>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820 w 11108"/>
              <a:gd name="connsiteY8" fmla="*/ 8 h 10019"/>
              <a:gd name="connsiteX9" fmla="*/ 0 w 11108"/>
              <a:gd name="connsiteY9"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1099 w 11108"/>
              <a:gd name="connsiteY9" fmla="*/ 707 h 10019"/>
              <a:gd name="connsiteX10" fmla="*/ 820 w 11108"/>
              <a:gd name="connsiteY10" fmla="*/ 8 h 10019"/>
              <a:gd name="connsiteX11" fmla="*/ 0 w 11108"/>
              <a:gd name="connsiteY11"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8" h="10019">
                <a:moveTo>
                  <a:pt x="0" y="0"/>
                </a:moveTo>
                <a:cubicBezTo>
                  <a:pt x="299" y="256"/>
                  <a:pt x="-39" y="569"/>
                  <a:pt x="789" y="1369"/>
                </a:cubicBezTo>
                <a:cubicBezTo>
                  <a:pt x="1320" y="1951"/>
                  <a:pt x="3132" y="3037"/>
                  <a:pt x="3849" y="3613"/>
                </a:cubicBezTo>
                <a:lnTo>
                  <a:pt x="5095" y="4820"/>
                </a:lnTo>
                <a:cubicBezTo>
                  <a:pt x="5766" y="5517"/>
                  <a:pt x="7195" y="6949"/>
                  <a:pt x="8033" y="7815"/>
                </a:cubicBezTo>
                <a:cubicBezTo>
                  <a:pt x="8871" y="8681"/>
                  <a:pt x="9803" y="9766"/>
                  <a:pt x="10124" y="10017"/>
                </a:cubicBezTo>
                <a:lnTo>
                  <a:pt x="11108" y="10019"/>
                </a:lnTo>
                <a:lnTo>
                  <a:pt x="5475" y="4235"/>
                </a:lnTo>
                <a:lnTo>
                  <a:pt x="3578" y="2788"/>
                </a:lnTo>
                <a:cubicBezTo>
                  <a:pt x="2947" y="2310"/>
                  <a:pt x="2126" y="1711"/>
                  <a:pt x="1687" y="1364"/>
                </a:cubicBezTo>
                <a:cubicBezTo>
                  <a:pt x="1553" y="1145"/>
                  <a:pt x="1233" y="926"/>
                  <a:pt x="1099" y="707"/>
                </a:cubicBezTo>
                <a:lnTo>
                  <a:pt x="820" y="8"/>
                </a:lnTo>
                <a:lnTo>
                  <a:pt x="0" y="0"/>
                </a:lnTo>
                <a:close/>
              </a:path>
            </a:pathLst>
          </a:custGeom>
          <a:solidFill>
            <a:srgbClr val="FF3300">
              <a:alpha val="27000"/>
            </a:srgbClr>
          </a:solidFill>
          <a:ln w="28575" cmpd="sng">
            <a:solidFill>
              <a:srgbClr val="FF3300"/>
            </a:solidFill>
            <a:round/>
            <a:headEnd/>
            <a:tailEnd/>
          </a:ln>
          <a:effectLst/>
        </p:spPr>
        <p:txBody>
          <a:bodyPr/>
          <a:lstStyle/>
          <a:p>
            <a:endParaRPr lang="en-US"/>
          </a:p>
        </p:txBody>
      </p:sp>
      <p:grpSp>
        <p:nvGrpSpPr>
          <p:cNvPr id="24" name="Group 23"/>
          <p:cNvGrpSpPr/>
          <p:nvPr/>
        </p:nvGrpSpPr>
        <p:grpSpPr>
          <a:xfrm>
            <a:off x="3556186" y="964299"/>
            <a:ext cx="1823348" cy="4528259"/>
            <a:chOff x="2436251" y="964299"/>
            <a:chExt cx="1823348" cy="4528259"/>
          </a:xfrm>
        </p:grpSpPr>
        <p:sp>
          <p:nvSpPr>
            <p:cNvPr id="25" name="Freeform 3"/>
            <p:cNvSpPr>
              <a:spLocks/>
            </p:cNvSpPr>
            <p:nvPr/>
          </p:nvSpPr>
          <p:spPr bwMode="auto">
            <a:xfrm>
              <a:off x="2436251" y="964299"/>
              <a:ext cx="1371930" cy="3274710"/>
            </a:xfrm>
            <a:custGeom>
              <a:avLst/>
              <a:gdLst>
                <a:gd name="T0" fmla="*/ 0 w 1072"/>
                <a:gd name="T1" fmla="*/ 0 h 2834"/>
                <a:gd name="T2" fmla="*/ 700 w 1072"/>
                <a:gd name="T3" fmla="*/ 1350 h 2834"/>
                <a:gd name="T4" fmla="*/ 1072 w 1072"/>
                <a:gd name="T5" fmla="*/ 2834 h 2834"/>
                <a:gd name="connsiteX0" fmla="*/ 0 w 9748"/>
                <a:gd name="connsiteY0" fmla="*/ 0 h 9989"/>
                <a:gd name="connsiteX1" fmla="*/ 6278 w 9748"/>
                <a:gd name="connsiteY1" fmla="*/ 4753 h 9989"/>
                <a:gd name="connsiteX2" fmla="*/ 9748 w 9748"/>
                <a:gd name="connsiteY2" fmla="*/ 9989 h 9989"/>
                <a:gd name="connsiteX0" fmla="*/ 0 w 10000"/>
                <a:gd name="connsiteY0" fmla="*/ 0 h 10000"/>
                <a:gd name="connsiteX1" fmla="*/ 3684 w 10000"/>
                <a:gd name="connsiteY1" fmla="*/ 4832 h 10000"/>
                <a:gd name="connsiteX2" fmla="*/ 10000 w 10000"/>
                <a:gd name="connsiteY2" fmla="*/ 10000 h 10000"/>
                <a:gd name="connsiteX0" fmla="*/ 0 w 10000"/>
                <a:gd name="connsiteY0" fmla="*/ 0 h 10000"/>
                <a:gd name="connsiteX1" fmla="*/ 493 w 10000"/>
                <a:gd name="connsiteY1" fmla="*/ 1360 h 10000"/>
                <a:gd name="connsiteX2" fmla="*/ 3684 w 10000"/>
                <a:gd name="connsiteY2" fmla="*/ 4832 h 10000"/>
                <a:gd name="connsiteX3" fmla="*/ 10000 w 10000"/>
                <a:gd name="connsiteY3"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8077"/>
                <a:gd name="connsiteY0" fmla="*/ 0 h 10042"/>
                <a:gd name="connsiteX1" fmla="*/ 493 w 8077"/>
                <a:gd name="connsiteY1" fmla="*/ 1360 h 10042"/>
                <a:gd name="connsiteX2" fmla="*/ 2761 w 8077"/>
                <a:gd name="connsiteY2" fmla="*/ 3617 h 10042"/>
                <a:gd name="connsiteX3" fmla="*/ 3684 w 8077"/>
                <a:gd name="connsiteY3" fmla="*/ 4832 h 10042"/>
                <a:gd name="connsiteX4" fmla="*/ 8077 w 8077"/>
                <a:gd name="connsiteY4" fmla="*/ 10042 h 10042"/>
                <a:gd name="connsiteX0" fmla="*/ 0 w 10000"/>
                <a:gd name="connsiteY0" fmla="*/ 0 h 10349"/>
                <a:gd name="connsiteX1" fmla="*/ 610 w 10000"/>
                <a:gd name="connsiteY1" fmla="*/ 1354 h 10349"/>
                <a:gd name="connsiteX2" fmla="*/ 3418 w 10000"/>
                <a:gd name="connsiteY2" fmla="*/ 3602 h 10349"/>
                <a:gd name="connsiteX3" fmla="*/ 4561 w 10000"/>
                <a:gd name="connsiteY3" fmla="*/ 4812 h 10349"/>
                <a:gd name="connsiteX4" fmla="*/ 9176 w 10000"/>
                <a:gd name="connsiteY4" fmla="*/ 10018 h 10349"/>
                <a:gd name="connsiteX5" fmla="*/ 10000 w 10000"/>
                <a:gd name="connsiteY5" fmla="*/ 10000 h 10349"/>
                <a:gd name="connsiteX0" fmla="*/ 0 w 10000"/>
                <a:gd name="connsiteY0" fmla="*/ 0 h 10453"/>
                <a:gd name="connsiteX1" fmla="*/ 610 w 10000"/>
                <a:gd name="connsiteY1" fmla="*/ 1354 h 10453"/>
                <a:gd name="connsiteX2" fmla="*/ 3418 w 10000"/>
                <a:gd name="connsiteY2" fmla="*/ 3602 h 10453"/>
                <a:gd name="connsiteX3" fmla="*/ 4561 w 10000"/>
                <a:gd name="connsiteY3" fmla="*/ 4812 h 10453"/>
                <a:gd name="connsiteX4" fmla="*/ 9176 w 10000"/>
                <a:gd name="connsiteY4" fmla="*/ 10018 h 10453"/>
                <a:gd name="connsiteX5" fmla="*/ 9816 w 10000"/>
                <a:gd name="connsiteY5" fmla="*/ 10155 h 10453"/>
                <a:gd name="connsiteX6" fmla="*/ 10000 w 10000"/>
                <a:gd name="connsiteY6" fmla="*/ 10000 h 10453"/>
                <a:gd name="connsiteX0" fmla="*/ 0 w 10000"/>
                <a:gd name="connsiteY0" fmla="*/ 0 h 10398"/>
                <a:gd name="connsiteX1" fmla="*/ 610 w 10000"/>
                <a:gd name="connsiteY1" fmla="*/ 1354 h 10398"/>
                <a:gd name="connsiteX2" fmla="*/ 3418 w 10000"/>
                <a:gd name="connsiteY2" fmla="*/ 3602 h 10398"/>
                <a:gd name="connsiteX3" fmla="*/ 4561 w 10000"/>
                <a:gd name="connsiteY3" fmla="*/ 4812 h 10398"/>
                <a:gd name="connsiteX4" fmla="*/ 9176 w 10000"/>
                <a:gd name="connsiteY4" fmla="*/ 10018 h 10398"/>
                <a:gd name="connsiteX5" fmla="*/ 10000 w 10000"/>
                <a:gd name="connsiteY5" fmla="*/ 10000 h 1039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9176 w 10000"/>
                <a:gd name="connsiteY4" fmla="*/ 10018 h 10018"/>
                <a:gd name="connsiteX5" fmla="*/ 10000 w 10000"/>
                <a:gd name="connsiteY5" fmla="*/ 10000 h 1001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7257 w 10000"/>
                <a:gd name="connsiteY4" fmla="*/ 7812 h 10018"/>
                <a:gd name="connsiteX5" fmla="*/ 9176 w 10000"/>
                <a:gd name="connsiteY5" fmla="*/ 10018 h 10018"/>
                <a:gd name="connsiteX6" fmla="*/ 10000 w 10000"/>
                <a:gd name="connsiteY6" fmla="*/ 10000 h 10018"/>
                <a:gd name="connsiteX0" fmla="*/ 0 w 9176"/>
                <a:gd name="connsiteY0" fmla="*/ 0 h 10018"/>
                <a:gd name="connsiteX1" fmla="*/ 610 w 9176"/>
                <a:gd name="connsiteY1" fmla="*/ 1354 h 10018"/>
                <a:gd name="connsiteX2" fmla="*/ 3418 w 9176"/>
                <a:gd name="connsiteY2" fmla="*/ 3602 h 10018"/>
                <a:gd name="connsiteX3" fmla="*/ 4561 w 9176"/>
                <a:gd name="connsiteY3" fmla="*/ 4812 h 10018"/>
                <a:gd name="connsiteX4" fmla="*/ 7257 w 9176"/>
                <a:gd name="connsiteY4" fmla="*/ 7812 h 10018"/>
                <a:gd name="connsiteX5" fmla="*/ 9176 w 9176"/>
                <a:gd name="connsiteY5" fmla="*/ 10018 h 10018"/>
                <a:gd name="connsiteX6" fmla="*/ 8777 w 9176"/>
                <a:gd name="connsiteY6" fmla="*/ 8506 h 10018"/>
                <a:gd name="connsiteX0" fmla="*/ 0 w 10862"/>
                <a:gd name="connsiteY0" fmla="*/ 0 h 10061"/>
                <a:gd name="connsiteX1" fmla="*/ 665 w 10862"/>
                <a:gd name="connsiteY1" fmla="*/ 1352 h 10061"/>
                <a:gd name="connsiteX2" fmla="*/ 3725 w 10862"/>
                <a:gd name="connsiteY2" fmla="*/ 3596 h 10061"/>
                <a:gd name="connsiteX3" fmla="*/ 4971 w 10862"/>
                <a:gd name="connsiteY3" fmla="*/ 4803 h 10061"/>
                <a:gd name="connsiteX4" fmla="*/ 7909 w 10862"/>
                <a:gd name="connsiteY4" fmla="*/ 7798 h 10061"/>
                <a:gd name="connsiteX5" fmla="*/ 10000 w 10862"/>
                <a:gd name="connsiteY5" fmla="*/ 10000 h 10061"/>
                <a:gd name="connsiteX6" fmla="*/ 10860 w 10862"/>
                <a:gd name="connsiteY6" fmla="*/ 9994 h 10061"/>
                <a:gd name="connsiteX7" fmla="*/ 9565 w 10862"/>
                <a:gd name="connsiteY7" fmla="*/ 8491 h 10061"/>
                <a:gd name="connsiteX0" fmla="*/ 0 w 10860"/>
                <a:gd name="connsiteY0" fmla="*/ 0 h 10000"/>
                <a:gd name="connsiteX1" fmla="*/ 665 w 10860"/>
                <a:gd name="connsiteY1" fmla="*/ 1352 h 10000"/>
                <a:gd name="connsiteX2" fmla="*/ 3725 w 10860"/>
                <a:gd name="connsiteY2" fmla="*/ 3596 h 10000"/>
                <a:gd name="connsiteX3" fmla="*/ 4971 w 10860"/>
                <a:gd name="connsiteY3" fmla="*/ 4803 h 10000"/>
                <a:gd name="connsiteX4" fmla="*/ 7909 w 10860"/>
                <a:gd name="connsiteY4" fmla="*/ 7798 h 10000"/>
                <a:gd name="connsiteX5" fmla="*/ 10000 w 10860"/>
                <a:gd name="connsiteY5" fmla="*/ 10000 h 10000"/>
                <a:gd name="connsiteX6" fmla="*/ 10860 w 10860"/>
                <a:gd name="connsiteY6" fmla="*/ 9994 h 10000"/>
                <a:gd name="connsiteX7" fmla="*/ 9565 w 10860"/>
                <a:gd name="connsiteY7" fmla="*/ 8491 h 10000"/>
                <a:gd name="connsiteX0" fmla="*/ 0 w 11015"/>
                <a:gd name="connsiteY0" fmla="*/ 0 h 10000"/>
                <a:gd name="connsiteX1" fmla="*/ 665 w 11015"/>
                <a:gd name="connsiteY1" fmla="*/ 1352 h 10000"/>
                <a:gd name="connsiteX2" fmla="*/ 3725 w 11015"/>
                <a:gd name="connsiteY2" fmla="*/ 3596 h 10000"/>
                <a:gd name="connsiteX3" fmla="*/ 4971 w 11015"/>
                <a:gd name="connsiteY3" fmla="*/ 4803 h 10000"/>
                <a:gd name="connsiteX4" fmla="*/ 7909 w 11015"/>
                <a:gd name="connsiteY4" fmla="*/ 7798 h 10000"/>
                <a:gd name="connsiteX5" fmla="*/ 10000 w 11015"/>
                <a:gd name="connsiteY5" fmla="*/ 10000 h 10000"/>
                <a:gd name="connsiteX6" fmla="*/ 11015 w 11015"/>
                <a:gd name="connsiteY6" fmla="*/ 9994 h 10000"/>
                <a:gd name="connsiteX7" fmla="*/ 9565 w 11015"/>
                <a:gd name="connsiteY7" fmla="*/ 8491 h 10000"/>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9565 w 10984"/>
                <a:gd name="connsiteY7" fmla="*/ 8491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8" fmla="*/ 0 w 10984"/>
                <a:gd name="connsiteY8" fmla="*/ 0 h 10002"/>
                <a:gd name="connsiteX0" fmla="*/ 0 w 10984"/>
                <a:gd name="connsiteY0" fmla="*/ 26 h 10028"/>
                <a:gd name="connsiteX1" fmla="*/ 665 w 10984"/>
                <a:gd name="connsiteY1" fmla="*/ 1378 h 10028"/>
                <a:gd name="connsiteX2" fmla="*/ 3725 w 10984"/>
                <a:gd name="connsiteY2" fmla="*/ 3622 h 10028"/>
                <a:gd name="connsiteX3" fmla="*/ 4971 w 10984"/>
                <a:gd name="connsiteY3" fmla="*/ 4829 h 10028"/>
                <a:gd name="connsiteX4" fmla="*/ 7909 w 10984"/>
                <a:gd name="connsiteY4" fmla="*/ 7824 h 10028"/>
                <a:gd name="connsiteX5" fmla="*/ 10000 w 10984"/>
                <a:gd name="connsiteY5" fmla="*/ 10026 h 10028"/>
                <a:gd name="connsiteX6" fmla="*/ 10984 w 10984"/>
                <a:gd name="connsiteY6" fmla="*/ 10028 h 10028"/>
                <a:gd name="connsiteX7" fmla="*/ 5351 w 10984"/>
                <a:gd name="connsiteY7" fmla="*/ 4244 h 10028"/>
                <a:gd name="connsiteX8" fmla="*/ 851 w 10984"/>
                <a:gd name="connsiteY8" fmla="*/ 0 h 10028"/>
                <a:gd name="connsiteX9" fmla="*/ 0 w 10984"/>
                <a:gd name="connsiteY9" fmla="*/ 26 h 10028"/>
                <a:gd name="connsiteX0" fmla="*/ 0 w 10984"/>
                <a:gd name="connsiteY0" fmla="*/ 0 h 10053"/>
                <a:gd name="connsiteX1" fmla="*/ 665 w 10984"/>
                <a:gd name="connsiteY1" fmla="*/ 1403 h 10053"/>
                <a:gd name="connsiteX2" fmla="*/ 3725 w 10984"/>
                <a:gd name="connsiteY2" fmla="*/ 3647 h 10053"/>
                <a:gd name="connsiteX3" fmla="*/ 4971 w 10984"/>
                <a:gd name="connsiteY3" fmla="*/ 4854 h 10053"/>
                <a:gd name="connsiteX4" fmla="*/ 7909 w 10984"/>
                <a:gd name="connsiteY4" fmla="*/ 7849 h 10053"/>
                <a:gd name="connsiteX5" fmla="*/ 10000 w 10984"/>
                <a:gd name="connsiteY5" fmla="*/ 10051 h 10053"/>
                <a:gd name="connsiteX6" fmla="*/ 10984 w 10984"/>
                <a:gd name="connsiteY6" fmla="*/ 10053 h 10053"/>
                <a:gd name="connsiteX7" fmla="*/ 5351 w 10984"/>
                <a:gd name="connsiteY7" fmla="*/ 4269 h 10053"/>
                <a:gd name="connsiteX8" fmla="*/ 851 w 10984"/>
                <a:gd name="connsiteY8" fmla="*/ 25 h 10053"/>
                <a:gd name="connsiteX9" fmla="*/ 0 w 10984"/>
                <a:gd name="connsiteY9" fmla="*/ 0 h 10053"/>
                <a:gd name="connsiteX0" fmla="*/ 0 w 11108"/>
                <a:gd name="connsiteY0" fmla="*/ 9 h 10028"/>
                <a:gd name="connsiteX1" fmla="*/ 789 w 11108"/>
                <a:gd name="connsiteY1" fmla="*/ 1378 h 10028"/>
                <a:gd name="connsiteX2" fmla="*/ 3849 w 11108"/>
                <a:gd name="connsiteY2" fmla="*/ 3622 h 10028"/>
                <a:gd name="connsiteX3" fmla="*/ 5095 w 11108"/>
                <a:gd name="connsiteY3" fmla="*/ 4829 h 10028"/>
                <a:gd name="connsiteX4" fmla="*/ 8033 w 11108"/>
                <a:gd name="connsiteY4" fmla="*/ 7824 h 10028"/>
                <a:gd name="connsiteX5" fmla="*/ 10124 w 11108"/>
                <a:gd name="connsiteY5" fmla="*/ 10026 h 10028"/>
                <a:gd name="connsiteX6" fmla="*/ 11108 w 11108"/>
                <a:gd name="connsiteY6" fmla="*/ 10028 h 10028"/>
                <a:gd name="connsiteX7" fmla="*/ 5475 w 11108"/>
                <a:gd name="connsiteY7" fmla="*/ 4244 h 10028"/>
                <a:gd name="connsiteX8" fmla="*/ 975 w 11108"/>
                <a:gd name="connsiteY8" fmla="*/ 0 h 10028"/>
                <a:gd name="connsiteX9" fmla="*/ 0 w 11108"/>
                <a:gd name="connsiteY9" fmla="*/ 9 h 10028"/>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820 w 11108"/>
                <a:gd name="connsiteY8" fmla="*/ 8 h 10019"/>
                <a:gd name="connsiteX9" fmla="*/ 0 w 11108"/>
                <a:gd name="connsiteY9"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1099 w 11108"/>
                <a:gd name="connsiteY9" fmla="*/ 707 h 10019"/>
                <a:gd name="connsiteX10" fmla="*/ 820 w 11108"/>
                <a:gd name="connsiteY10" fmla="*/ 8 h 10019"/>
                <a:gd name="connsiteX11" fmla="*/ 0 w 11108"/>
                <a:gd name="connsiteY11"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099 w 11108"/>
                <a:gd name="connsiteY10" fmla="*/ 719 h 10031"/>
                <a:gd name="connsiteX11" fmla="*/ 1188 w 11108"/>
                <a:gd name="connsiteY11" fmla="*/ 0 h 10031"/>
                <a:gd name="connsiteX12" fmla="*/ 0 w 11108"/>
                <a:gd name="connsiteY12"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687 w 11108"/>
                <a:gd name="connsiteY9" fmla="*/ 1376 h 10031"/>
                <a:gd name="connsiteX10" fmla="*/ 1188 w 11108"/>
                <a:gd name="connsiteY10" fmla="*/ 0 h 10031"/>
                <a:gd name="connsiteX11" fmla="*/ 0 w 11108"/>
                <a:gd name="connsiteY11" fmla="*/ 12 h 10031"/>
                <a:gd name="connsiteX0" fmla="*/ 0 w 11108"/>
                <a:gd name="connsiteY0" fmla="*/ 12 h 10031"/>
                <a:gd name="connsiteX1" fmla="*/ 789 w 11108"/>
                <a:gd name="connsiteY1" fmla="*/ 1381 h 10031"/>
                <a:gd name="connsiteX2" fmla="*/ 3849 w 11108"/>
                <a:gd name="connsiteY2" fmla="*/ 362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3849 w 11108"/>
                <a:gd name="connsiteY1" fmla="*/ 362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2781 w 11108"/>
                <a:gd name="connsiteY1" fmla="*/ 3795 h 10031"/>
                <a:gd name="connsiteX2" fmla="*/ 5095 w 11108"/>
                <a:gd name="connsiteY2" fmla="*/ 4832 h 10031"/>
                <a:gd name="connsiteX3" fmla="*/ 8033 w 11108"/>
                <a:gd name="connsiteY3" fmla="*/ 7827 h 10031"/>
                <a:gd name="connsiteX4" fmla="*/ 10124 w 11108"/>
                <a:gd name="connsiteY4" fmla="*/ 10029 h 10031"/>
                <a:gd name="connsiteX5" fmla="*/ 11108 w 11108"/>
                <a:gd name="connsiteY5" fmla="*/ 10031 h 10031"/>
                <a:gd name="connsiteX6" fmla="*/ 5475 w 11108"/>
                <a:gd name="connsiteY6" fmla="*/ 4247 h 10031"/>
                <a:gd name="connsiteX7" fmla="*/ 3578 w 11108"/>
                <a:gd name="connsiteY7" fmla="*/ 2800 h 10031"/>
                <a:gd name="connsiteX8" fmla="*/ 1188 w 11108"/>
                <a:gd name="connsiteY8" fmla="*/ 0 h 10031"/>
                <a:gd name="connsiteX9" fmla="*/ 0 w 11108"/>
                <a:gd name="connsiteY9"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5475 w 11108"/>
                <a:gd name="connsiteY7" fmla="*/ 4247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5475 w 11108"/>
                <a:gd name="connsiteY8" fmla="*/ 4247 h 10031"/>
                <a:gd name="connsiteX9" fmla="*/ 3578 w 11108"/>
                <a:gd name="connsiteY9" fmla="*/ 2800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3423 w 11108"/>
                <a:gd name="connsiteY9" fmla="*/ 2568 h 10031"/>
                <a:gd name="connsiteX10" fmla="*/ 1188 w 11108"/>
                <a:gd name="connsiteY10" fmla="*/ 0 h 10031"/>
                <a:gd name="connsiteX11" fmla="*/ 0 w 11108"/>
                <a:gd name="connsiteY11"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1108"/>
                <a:gd name="connsiteY0" fmla="*/ 12 h 10031"/>
                <a:gd name="connsiteX1" fmla="*/ 625 w 11108"/>
                <a:gd name="connsiteY1" fmla="*/ 2188 h 10031"/>
                <a:gd name="connsiteX2" fmla="*/ 2781 w 11108"/>
                <a:gd name="connsiteY2" fmla="*/ 3795 h 10031"/>
                <a:gd name="connsiteX3" fmla="*/ 5095 w 11108"/>
                <a:gd name="connsiteY3" fmla="*/ 4832 h 10031"/>
                <a:gd name="connsiteX4" fmla="*/ 8033 w 11108"/>
                <a:gd name="connsiteY4" fmla="*/ 7827 h 10031"/>
                <a:gd name="connsiteX5" fmla="*/ 10124 w 11108"/>
                <a:gd name="connsiteY5" fmla="*/ 10029 h 10031"/>
                <a:gd name="connsiteX6" fmla="*/ 11108 w 11108"/>
                <a:gd name="connsiteY6" fmla="*/ 10031 h 10031"/>
                <a:gd name="connsiteX7" fmla="*/ 9203 w 11108"/>
                <a:gd name="connsiteY7" fmla="*/ 5402 h 10031"/>
                <a:gd name="connsiteX8" fmla="*/ 3578 w 11108"/>
                <a:gd name="connsiteY8" fmla="*/ 2800 h 10031"/>
                <a:gd name="connsiteX9" fmla="*/ 1188 w 11108"/>
                <a:gd name="connsiteY9" fmla="*/ 0 h 10031"/>
                <a:gd name="connsiteX10" fmla="*/ 0 w 11108"/>
                <a:gd name="connsiteY10" fmla="*/ 12 h 10031"/>
                <a:gd name="connsiteX0" fmla="*/ 0 w 12090"/>
                <a:gd name="connsiteY0" fmla="*/ 12 h 10031"/>
                <a:gd name="connsiteX1" fmla="*/ 625 w 12090"/>
                <a:gd name="connsiteY1" fmla="*/ 2188 h 10031"/>
                <a:gd name="connsiteX2" fmla="*/ 2781 w 12090"/>
                <a:gd name="connsiteY2" fmla="*/ 3795 h 10031"/>
                <a:gd name="connsiteX3" fmla="*/ 5095 w 12090"/>
                <a:gd name="connsiteY3" fmla="*/ 4832 h 10031"/>
                <a:gd name="connsiteX4" fmla="*/ 8033 w 12090"/>
                <a:gd name="connsiteY4" fmla="*/ 7827 h 10031"/>
                <a:gd name="connsiteX5" fmla="*/ 10124 w 12090"/>
                <a:gd name="connsiteY5" fmla="*/ 10029 h 10031"/>
                <a:gd name="connsiteX6" fmla="*/ 11108 w 12090"/>
                <a:gd name="connsiteY6" fmla="*/ 10031 h 10031"/>
                <a:gd name="connsiteX7" fmla="*/ 11596 w 12090"/>
                <a:gd name="connsiteY7" fmla="*/ 6453 h 10031"/>
                <a:gd name="connsiteX8" fmla="*/ 3578 w 12090"/>
                <a:gd name="connsiteY8" fmla="*/ 2800 h 10031"/>
                <a:gd name="connsiteX9" fmla="*/ 1188 w 12090"/>
                <a:gd name="connsiteY9" fmla="*/ 0 h 10031"/>
                <a:gd name="connsiteX10" fmla="*/ 0 w 12090"/>
                <a:gd name="connsiteY10"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3578 w 16973"/>
                <a:gd name="connsiteY9" fmla="*/ 2800 h 10031"/>
                <a:gd name="connsiteX10" fmla="*/ 1188 w 16973"/>
                <a:gd name="connsiteY10" fmla="*/ 0 h 10031"/>
                <a:gd name="connsiteX11" fmla="*/ 0 w 16973"/>
                <a:gd name="connsiteY11" fmla="*/ 12 h 10031"/>
                <a:gd name="connsiteX0" fmla="*/ 0 w 16973"/>
                <a:gd name="connsiteY0" fmla="*/ 12 h 10031"/>
                <a:gd name="connsiteX1" fmla="*/ 625 w 16973"/>
                <a:gd name="connsiteY1" fmla="*/ 2188 h 10031"/>
                <a:gd name="connsiteX2" fmla="*/ 2781 w 16973"/>
                <a:gd name="connsiteY2" fmla="*/ 3795 h 10031"/>
                <a:gd name="connsiteX3" fmla="*/ 5095 w 16973"/>
                <a:gd name="connsiteY3" fmla="*/ 4832 h 10031"/>
                <a:gd name="connsiteX4" fmla="*/ 8033 w 16973"/>
                <a:gd name="connsiteY4" fmla="*/ 7827 h 10031"/>
                <a:gd name="connsiteX5" fmla="*/ 10124 w 16973"/>
                <a:gd name="connsiteY5" fmla="*/ 10029 h 10031"/>
                <a:gd name="connsiteX6" fmla="*/ 11108 w 16973"/>
                <a:gd name="connsiteY6" fmla="*/ 10031 h 10031"/>
                <a:gd name="connsiteX7" fmla="*/ 16972 w 16973"/>
                <a:gd name="connsiteY7" fmla="*/ 8495 h 10031"/>
                <a:gd name="connsiteX8" fmla="*/ 11596 w 16973"/>
                <a:gd name="connsiteY8" fmla="*/ 6453 h 10031"/>
                <a:gd name="connsiteX9" fmla="*/ 6516 w 16973"/>
                <a:gd name="connsiteY9" fmla="*/ 4440 h 10031"/>
                <a:gd name="connsiteX10" fmla="*/ 3578 w 16973"/>
                <a:gd name="connsiteY10" fmla="*/ 2800 h 10031"/>
                <a:gd name="connsiteX11" fmla="*/ 1188 w 16973"/>
                <a:gd name="connsiteY11" fmla="*/ 0 h 10031"/>
                <a:gd name="connsiteX12" fmla="*/ 0 w 16973"/>
                <a:gd name="connsiteY12" fmla="*/ 12 h 10031"/>
                <a:gd name="connsiteX0" fmla="*/ 0 w 16972"/>
                <a:gd name="connsiteY0" fmla="*/ 12 h 10031"/>
                <a:gd name="connsiteX1" fmla="*/ 625 w 16972"/>
                <a:gd name="connsiteY1" fmla="*/ 2188 h 10031"/>
                <a:gd name="connsiteX2" fmla="*/ 2781 w 16972"/>
                <a:gd name="connsiteY2" fmla="*/ 3795 h 10031"/>
                <a:gd name="connsiteX3" fmla="*/ 5095 w 16972"/>
                <a:gd name="connsiteY3" fmla="*/ 4832 h 10031"/>
                <a:gd name="connsiteX4" fmla="*/ 8033 w 16972"/>
                <a:gd name="connsiteY4" fmla="*/ 7827 h 10031"/>
                <a:gd name="connsiteX5" fmla="*/ 10124 w 16972"/>
                <a:gd name="connsiteY5" fmla="*/ 10029 h 10031"/>
                <a:gd name="connsiteX6" fmla="*/ 11108 w 16972"/>
                <a:gd name="connsiteY6" fmla="*/ 10031 h 10031"/>
                <a:gd name="connsiteX7" fmla="*/ 16972 w 16972"/>
                <a:gd name="connsiteY7" fmla="*/ 8495 h 10031"/>
                <a:gd name="connsiteX8" fmla="*/ 11596 w 16972"/>
                <a:gd name="connsiteY8" fmla="*/ 6453 h 10031"/>
                <a:gd name="connsiteX9" fmla="*/ 6516 w 16972"/>
                <a:gd name="connsiteY9" fmla="*/ 4440 h 10031"/>
                <a:gd name="connsiteX10" fmla="*/ 3578 w 16972"/>
                <a:gd name="connsiteY10" fmla="*/ 2800 h 10031"/>
                <a:gd name="connsiteX11" fmla="*/ 1188 w 16972"/>
                <a:gd name="connsiteY11" fmla="*/ 0 h 10031"/>
                <a:gd name="connsiteX12" fmla="*/ 0 w 16972"/>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0124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8033 w 24443"/>
                <a:gd name="connsiteY4" fmla="*/ 7827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13069 w 24443"/>
                <a:gd name="connsiteY4" fmla="*/ 8015 h 10031"/>
                <a:gd name="connsiteX5" fmla="*/ 13143 w 24443"/>
                <a:gd name="connsiteY5" fmla="*/ 10029 h 10031"/>
                <a:gd name="connsiteX6" fmla="*/ 24436 w 24443"/>
                <a:gd name="connsiteY6" fmla="*/ 10031 h 10031"/>
                <a:gd name="connsiteX7" fmla="*/ 16972 w 24443"/>
                <a:gd name="connsiteY7" fmla="*/ 8495 h 10031"/>
                <a:gd name="connsiteX8" fmla="*/ 11596 w 24443"/>
                <a:gd name="connsiteY8" fmla="*/ 6453 h 10031"/>
                <a:gd name="connsiteX9" fmla="*/ 6516 w 24443"/>
                <a:gd name="connsiteY9" fmla="*/ 4440 h 10031"/>
                <a:gd name="connsiteX10" fmla="*/ 3578 w 24443"/>
                <a:gd name="connsiteY10" fmla="*/ 2800 h 10031"/>
                <a:gd name="connsiteX11" fmla="*/ 1188 w 24443"/>
                <a:gd name="connsiteY11" fmla="*/ 0 h 10031"/>
                <a:gd name="connsiteX12" fmla="*/ 0 w 24443"/>
                <a:gd name="connsiteY12"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1928 w 24443"/>
                <a:gd name="connsiteY5" fmla="*/ 7434 h 10031"/>
                <a:gd name="connsiteX6" fmla="*/ 13069 w 24443"/>
                <a:gd name="connsiteY6" fmla="*/ 8015 h 10031"/>
                <a:gd name="connsiteX7" fmla="*/ 13143 w 24443"/>
                <a:gd name="connsiteY7" fmla="*/ 10029 h 10031"/>
                <a:gd name="connsiteX8" fmla="*/ 24436 w 24443"/>
                <a:gd name="connsiteY8" fmla="*/ 10031 h 10031"/>
                <a:gd name="connsiteX9" fmla="*/ 16972 w 24443"/>
                <a:gd name="connsiteY9" fmla="*/ 8495 h 10031"/>
                <a:gd name="connsiteX10" fmla="*/ 11596 w 24443"/>
                <a:gd name="connsiteY10" fmla="*/ 6453 h 10031"/>
                <a:gd name="connsiteX11" fmla="*/ 6516 w 24443"/>
                <a:gd name="connsiteY11" fmla="*/ 4440 h 10031"/>
                <a:gd name="connsiteX12" fmla="*/ 3578 w 24443"/>
                <a:gd name="connsiteY12" fmla="*/ 2800 h 10031"/>
                <a:gd name="connsiteX13" fmla="*/ 1188 w 24443"/>
                <a:gd name="connsiteY13" fmla="*/ 0 h 10031"/>
                <a:gd name="connsiteX14" fmla="*/ 0 w 24443"/>
                <a:gd name="connsiteY14"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443"/>
                <a:gd name="connsiteY0" fmla="*/ 12 h 10031"/>
                <a:gd name="connsiteX1" fmla="*/ 625 w 24443"/>
                <a:gd name="connsiteY1" fmla="*/ 2188 h 10031"/>
                <a:gd name="connsiteX2" fmla="*/ 2781 w 24443"/>
                <a:gd name="connsiteY2" fmla="*/ 3795 h 10031"/>
                <a:gd name="connsiteX3" fmla="*/ 5095 w 24443"/>
                <a:gd name="connsiteY3" fmla="*/ 4832 h 10031"/>
                <a:gd name="connsiteX4" fmla="*/ 9792 w 24443"/>
                <a:gd name="connsiteY4" fmla="*/ 6723 h 10031"/>
                <a:gd name="connsiteX5" fmla="*/ 13069 w 24443"/>
                <a:gd name="connsiteY5" fmla="*/ 8015 h 10031"/>
                <a:gd name="connsiteX6" fmla="*/ 13143 w 24443"/>
                <a:gd name="connsiteY6" fmla="*/ 10029 h 10031"/>
                <a:gd name="connsiteX7" fmla="*/ 24436 w 24443"/>
                <a:gd name="connsiteY7" fmla="*/ 10031 h 10031"/>
                <a:gd name="connsiteX8" fmla="*/ 16972 w 24443"/>
                <a:gd name="connsiteY8" fmla="*/ 8495 h 10031"/>
                <a:gd name="connsiteX9" fmla="*/ 11596 w 24443"/>
                <a:gd name="connsiteY9" fmla="*/ 6453 h 10031"/>
                <a:gd name="connsiteX10" fmla="*/ 6516 w 24443"/>
                <a:gd name="connsiteY10" fmla="*/ 4440 h 10031"/>
                <a:gd name="connsiteX11" fmla="*/ 3578 w 24443"/>
                <a:gd name="connsiteY11" fmla="*/ 2800 h 10031"/>
                <a:gd name="connsiteX12" fmla="*/ 1188 w 24443"/>
                <a:gd name="connsiteY12" fmla="*/ 0 h 10031"/>
                <a:gd name="connsiteX13" fmla="*/ 0 w 24443"/>
                <a:gd name="connsiteY13"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8495 h 10031"/>
                <a:gd name="connsiteX10" fmla="*/ 11596 w 24631"/>
                <a:gd name="connsiteY10" fmla="*/ 6453 h 10031"/>
                <a:gd name="connsiteX11" fmla="*/ 6516 w 24631"/>
                <a:gd name="connsiteY11" fmla="*/ 4440 h 10031"/>
                <a:gd name="connsiteX12" fmla="*/ 3578 w 24631"/>
                <a:gd name="connsiteY12" fmla="*/ 2800 h 10031"/>
                <a:gd name="connsiteX13" fmla="*/ 1188 w 24631"/>
                <a:gd name="connsiteY13" fmla="*/ 0 h 10031"/>
                <a:gd name="connsiteX14" fmla="*/ 0 w 24631"/>
                <a:gd name="connsiteY14"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4631"/>
                <a:gd name="connsiteY0" fmla="*/ 12 h 10031"/>
                <a:gd name="connsiteX1" fmla="*/ 625 w 24631"/>
                <a:gd name="connsiteY1" fmla="*/ 2188 h 10031"/>
                <a:gd name="connsiteX2" fmla="*/ 2781 w 24631"/>
                <a:gd name="connsiteY2" fmla="*/ 3795 h 10031"/>
                <a:gd name="connsiteX3" fmla="*/ 5095 w 24631"/>
                <a:gd name="connsiteY3" fmla="*/ 4832 h 10031"/>
                <a:gd name="connsiteX4" fmla="*/ 9792 w 24631"/>
                <a:gd name="connsiteY4" fmla="*/ 6723 h 10031"/>
                <a:gd name="connsiteX5" fmla="*/ 13069 w 24631"/>
                <a:gd name="connsiteY5" fmla="*/ 8015 h 10031"/>
                <a:gd name="connsiteX6" fmla="*/ 13143 w 24631"/>
                <a:gd name="connsiteY6" fmla="*/ 10029 h 10031"/>
                <a:gd name="connsiteX7" fmla="*/ 24436 w 24631"/>
                <a:gd name="connsiteY7" fmla="*/ 10031 h 10031"/>
                <a:gd name="connsiteX8" fmla="*/ 19365 w 24631"/>
                <a:gd name="connsiteY8" fmla="*/ 9617 h 10031"/>
                <a:gd name="connsiteX9" fmla="*/ 16972 w 24631"/>
                <a:gd name="connsiteY9" fmla="*/ 9347 h 10031"/>
                <a:gd name="connsiteX10" fmla="*/ 16972 w 24631"/>
                <a:gd name="connsiteY10" fmla="*/ 8495 h 10031"/>
                <a:gd name="connsiteX11" fmla="*/ 11596 w 24631"/>
                <a:gd name="connsiteY11" fmla="*/ 6453 h 10031"/>
                <a:gd name="connsiteX12" fmla="*/ 6516 w 24631"/>
                <a:gd name="connsiteY12" fmla="*/ 4440 h 10031"/>
                <a:gd name="connsiteX13" fmla="*/ 3578 w 24631"/>
                <a:gd name="connsiteY13" fmla="*/ 2800 h 10031"/>
                <a:gd name="connsiteX14" fmla="*/ 1188 w 24631"/>
                <a:gd name="connsiteY14" fmla="*/ 0 h 10031"/>
                <a:gd name="connsiteX15" fmla="*/ 0 w 24631"/>
                <a:gd name="connsiteY15"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6972 w 26690"/>
                <a:gd name="connsiteY10" fmla="*/ 9347 h 10031"/>
                <a:gd name="connsiteX11" fmla="*/ 16972 w 26690"/>
                <a:gd name="connsiteY11" fmla="*/ 8495 h 10031"/>
                <a:gd name="connsiteX12" fmla="*/ 11596 w 26690"/>
                <a:gd name="connsiteY12" fmla="*/ 6453 h 10031"/>
                <a:gd name="connsiteX13" fmla="*/ 6516 w 26690"/>
                <a:gd name="connsiteY13" fmla="*/ 4440 h 10031"/>
                <a:gd name="connsiteX14" fmla="*/ 3578 w 26690"/>
                <a:gd name="connsiteY14" fmla="*/ 2800 h 10031"/>
                <a:gd name="connsiteX15" fmla="*/ 1188 w 26690"/>
                <a:gd name="connsiteY15" fmla="*/ 0 h 10031"/>
                <a:gd name="connsiteX16" fmla="*/ 0 w 26690"/>
                <a:gd name="connsiteY16" fmla="*/ 12 h 10031"/>
                <a:gd name="connsiteX0" fmla="*/ 0 w 26690"/>
                <a:gd name="connsiteY0" fmla="*/ 12 h 10031"/>
                <a:gd name="connsiteX1" fmla="*/ 625 w 26690"/>
                <a:gd name="connsiteY1" fmla="*/ 2188 h 10031"/>
                <a:gd name="connsiteX2" fmla="*/ 2781 w 26690"/>
                <a:gd name="connsiteY2" fmla="*/ 3795 h 10031"/>
                <a:gd name="connsiteX3" fmla="*/ 5095 w 26690"/>
                <a:gd name="connsiteY3" fmla="*/ 4832 h 10031"/>
                <a:gd name="connsiteX4" fmla="*/ 9792 w 26690"/>
                <a:gd name="connsiteY4" fmla="*/ 6723 h 10031"/>
                <a:gd name="connsiteX5" fmla="*/ 13069 w 26690"/>
                <a:gd name="connsiteY5" fmla="*/ 8015 h 10031"/>
                <a:gd name="connsiteX6" fmla="*/ 13143 w 26690"/>
                <a:gd name="connsiteY6" fmla="*/ 10029 h 10031"/>
                <a:gd name="connsiteX7" fmla="*/ 24436 w 26690"/>
                <a:gd name="connsiteY7" fmla="*/ 10031 h 10031"/>
                <a:gd name="connsiteX8" fmla="*/ 26434 w 26690"/>
                <a:gd name="connsiteY8" fmla="*/ 9627 h 10031"/>
                <a:gd name="connsiteX9" fmla="*/ 19365 w 26690"/>
                <a:gd name="connsiteY9" fmla="*/ 9617 h 10031"/>
                <a:gd name="connsiteX10" fmla="*/ 18260 w 26690"/>
                <a:gd name="connsiteY10" fmla="*/ 9587 h 10031"/>
                <a:gd name="connsiteX11" fmla="*/ 16972 w 26690"/>
                <a:gd name="connsiteY11" fmla="*/ 9347 h 10031"/>
                <a:gd name="connsiteX12" fmla="*/ 16972 w 26690"/>
                <a:gd name="connsiteY12" fmla="*/ 8495 h 10031"/>
                <a:gd name="connsiteX13" fmla="*/ 11596 w 26690"/>
                <a:gd name="connsiteY13" fmla="*/ 6453 h 10031"/>
                <a:gd name="connsiteX14" fmla="*/ 6516 w 26690"/>
                <a:gd name="connsiteY14" fmla="*/ 4440 h 10031"/>
                <a:gd name="connsiteX15" fmla="*/ 3578 w 26690"/>
                <a:gd name="connsiteY15" fmla="*/ 2800 h 10031"/>
                <a:gd name="connsiteX16" fmla="*/ 1188 w 26690"/>
                <a:gd name="connsiteY16" fmla="*/ 0 h 10031"/>
                <a:gd name="connsiteX17" fmla="*/ 0 w 26690"/>
                <a:gd name="connsiteY17" fmla="*/ 12 h 10031"/>
                <a:gd name="connsiteX0" fmla="*/ 0 w 40406"/>
                <a:gd name="connsiteY0" fmla="*/ 12 h 10061"/>
                <a:gd name="connsiteX1" fmla="*/ 625 w 40406"/>
                <a:gd name="connsiteY1" fmla="*/ 2188 h 10061"/>
                <a:gd name="connsiteX2" fmla="*/ 2781 w 40406"/>
                <a:gd name="connsiteY2" fmla="*/ 3795 h 10061"/>
                <a:gd name="connsiteX3" fmla="*/ 5095 w 40406"/>
                <a:gd name="connsiteY3" fmla="*/ 4832 h 10061"/>
                <a:gd name="connsiteX4" fmla="*/ 9792 w 40406"/>
                <a:gd name="connsiteY4" fmla="*/ 6723 h 10061"/>
                <a:gd name="connsiteX5" fmla="*/ 13069 w 40406"/>
                <a:gd name="connsiteY5" fmla="*/ 8015 h 10061"/>
                <a:gd name="connsiteX6" fmla="*/ 13143 w 40406"/>
                <a:gd name="connsiteY6" fmla="*/ 10029 h 10061"/>
                <a:gd name="connsiteX7" fmla="*/ 40304 w 40406"/>
                <a:gd name="connsiteY7" fmla="*/ 10061 h 10061"/>
                <a:gd name="connsiteX8" fmla="*/ 26434 w 40406"/>
                <a:gd name="connsiteY8" fmla="*/ 9627 h 10061"/>
                <a:gd name="connsiteX9" fmla="*/ 19365 w 40406"/>
                <a:gd name="connsiteY9" fmla="*/ 9617 h 10061"/>
                <a:gd name="connsiteX10" fmla="*/ 18260 w 40406"/>
                <a:gd name="connsiteY10" fmla="*/ 9587 h 10061"/>
                <a:gd name="connsiteX11" fmla="*/ 16972 w 40406"/>
                <a:gd name="connsiteY11" fmla="*/ 9347 h 10061"/>
                <a:gd name="connsiteX12" fmla="*/ 16972 w 40406"/>
                <a:gd name="connsiteY12" fmla="*/ 8495 h 10061"/>
                <a:gd name="connsiteX13" fmla="*/ 11596 w 40406"/>
                <a:gd name="connsiteY13" fmla="*/ 6453 h 10061"/>
                <a:gd name="connsiteX14" fmla="*/ 6516 w 40406"/>
                <a:gd name="connsiteY14" fmla="*/ 4440 h 10061"/>
                <a:gd name="connsiteX15" fmla="*/ 3578 w 40406"/>
                <a:gd name="connsiteY15" fmla="*/ 2800 h 10061"/>
                <a:gd name="connsiteX16" fmla="*/ 1188 w 40406"/>
                <a:gd name="connsiteY16" fmla="*/ 0 h 10061"/>
                <a:gd name="connsiteX17" fmla="*/ 0 w 40406"/>
                <a:gd name="connsiteY17" fmla="*/ 12 h 10061"/>
                <a:gd name="connsiteX0" fmla="*/ 0 w 41114"/>
                <a:gd name="connsiteY0" fmla="*/ 12 h 10061"/>
                <a:gd name="connsiteX1" fmla="*/ 625 w 41114"/>
                <a:gd name="connsiteY1" fmla="*/ 2188 h 10061"/>
                <a:gd name="connsiteX2" fmla="*/ 2781 w 41114"/>
                <a:gd name="connsiteY2" fmla="*/ 3795 h 10061"/>
                <a:gd name="connsiteX3" fmla="*/ 5095 w 41114"/>
                <a:gd name="connsiteY3" fmla="*/ 4832 h 10061"/>
                <a:gd name="connsiteX4" fmla="*/ 9792 w 41114"/>
                <a:gd name="connsiteY4" fmla="*/ 6723 h 10061"/>
                <a:gd name="connsiteX5" fmla="*/ 13069 w 41114"/>
                <a:gd name="connsiteY5" fmla="*/ 8015 h 10061"/>
                <a:gd name="connsiteX6" fmla="*/ 13143 w 41114"/>
                <a:gd name="connsiteY6" fmla="*/ 10029 h 10061"/>
                <a:gd name="connsiteX7" fmla="*/ 40304 w 41114"/>
                <a:gd name="connsiteY7" fmla="*/ 10061 h 10061"/>
                <a:gd name="connsiteX8" fmla="*/ 40130 w 41114"/>
                <a:gd name="connsiteY8" fmla="*/ 9637 h 10061"/>
                <a:gd name="connsiteX9" fmla="*/ 19365 w 41114"/>
                <a:gd name="connsiteY9" fmla="*/ 9617 h 10061"/>
                <a:gd name="connsiteX10" fmla="*/ 18260 w 41114"/>
                <a:gd name="connsiteY10" fmla="*/ 9587 h 10061"/>
                <a:gd name="connsiteX11" fmla="*/ 16972 w 41114"/>
                <a:gd name="connsiteY11" fmla="*/ 9347 h 10061"/>
                <a:gd name="connsiteX12" fmla="*/ 16972 w 41114"/>
                <a:gd name="connsiteY12" fmla="*/ 8495 h 10061"/>
                <a:gd name="connsiteX13" fmla="*/ 11596 w 41114"/>
                <a:gd name="connsiteY13" fmla="*/ 6453 h 10061"/>
                <a:gd name="connsiteX14" fmla="*/ 6516 w 41114"/>
                <a:gd name="connsiteY14" fmla="*/ 4440 h 10061"/>
                <a:gd name="connsiteX15" fmla="*/ 3578 w 41114"/>
                <a:gd name="connsiteY15" fmla="*/ 2800 h 10061"/>
                <a:gd name="connsiteX16" fmla="*/ 1188 w 41114"/>
                <a:gd name="connsiteY16" fmla="*/ 0 h 10061"/>
                <a:gd name="connsiteX17" fmla="*/ 0 w 41114"/>
                <a:gd name="connsiteY17" fmla="*/ 12 h 10061"/>
                <a:gd name="connsiteX0" fmla="*/ 0 w 40304"/>
                <a:gd name="connsiteY0" fmla="*/ 12 h 10061"/>
                <a:gd name="connsiteX1" fmla="*/ 625 w 40304"/>
                <a:gd name="connsiteY1" fmla="*/ 2188 h 10061"/>
                <a:gd name="connsiteX2" fmla="*/ 2781 w 40304"/>
                <a:gd name="connsiteY2" fmla="*/ 3795 h 10061"/>
                <a:gd name="connsiteX3" fmla="*/ 5095 w 40304"/>
                <a:gd name="connsiteY3" fmla="*/ 4832 h 10061"/>
                <a:gd name="connsiteX4" fmla="*/ 9792 w 40304"/>
                <a:gd name="connsiteY4" fmla="*/ 6723 h 10061"/>
                <a:gd name="connsiteX5" fmla="*/ 13069 w 40304"/>
                <a:gd name="connsiteY5" fmla="*/ 8015 h 10061"/>
                <a:gd name="connsiteX6" fmla="*/ 13143 w 40304"/>
                <a:gd name="connsiteY6" fmla="*/ 10029 h 10061"/>
                <a:gd name="connsiteX7" fmla="*/ 40304 w 40304"/>
                <a:gd name="connsiteY7" fmla="*/ 10061 h 10061"/>
                <a:gd name="connsiteX8" fmla="*/ 40130 w 40304"/>
                <a:gd name="connsiteY8" fmla="*/ 9637 h 10061"/>
                <a:gd name="connsiteX9" fmla="*/ 19365 w 40304"/>
                <a:gd name="connsiteY9" fmla="*/ 9617 h 10061"/>
                <a:gd name="connsiteX10" fmla="*/ 18260 w 40304"/>
                <a:gd name="connsiteY10" fmla="*/ 9587 h 10061"/>
                <a:gd name="connsiteX11" fmla="*/ 16972 w 40304"/>
                <a:gd name="connsiteY11" fmla="*/ 9347 h 10061"/>
                <a:gd name="connsiteX12" fmla="*/ 16972 w 40304"/>
                <a:gd name="connsiteY12" fmla="*/ 8495 h 10061"/>
                <a:gd name="connsiteX13" fmla="*/ 11596 w 40304"/>
                <a:gd name="connsiteY13" fmla="*/ 6453 h 10061"/>
                <a:gd name="connsiteX14" fmla="*/ 6516 w 40304"/>
                <a:gd name="connsiteY14" fmla="*/ 4440 h 10061"/>
                <a:gd name="connsiteX15" fmla="*/ 3578 w 40304"/>
                <a:gd name="connsiteY15" fmla="*/ 2800 h 10061"/>
                <a:gd name="connsiteX16" fmla="*/ 1188 w 40304"/>
                <a:gd name="connsiteY16" fmla="*/ 0 h 10061"/>
                <a:gd name="connsiteX17" fmla="*/ 0 w 40304"/>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130"/>
                <a:gd name="connsiteY0" fmla="*/ 12 h 10061"/>
                <a:gd name="connsiteX1" fmla="*/ 625 w 40130"/>
                <a:gd name="connsiteY1" fmla="*/ 2188 h 10061"/>
                <a:gd name="connsiteX2" fmla="*/ 2781 w 40130"/>
                <a:gd name="connsiteY2" fmla="*/ 3795 h 10061"/>
                <a:gd name="connsiteX3" fmla="*/ 5095 w 40130"/>
                <a:gd name="connsiteY3" fmla="*/ 4832 h 10061"/>
                <a:gd name="connsiteX4" fmla="*/ 9792 w 40130"/>
                <a:gd name="connsiteY4" fmla="*/ 6723 h 10061"/>
                <a:gd name="connsiteX5" fmla="*/ 13069 w 40130"/>
                <a:gd name="connsiteY5" fmla="*/ 8015 h 10061"/>
                <a:gd name="connsiteX6" fmla="*/ 13143 w 40130"/>
                <a:gd name="connsiteY6" fmla="*/ 10029 h 10061"/>
                <a:gd name="connsiteX7" fmla="*/ 40083 w 40130"/>
                <a:gd name="connsiteY7" fmla="*/ 10061 h 10061"/>
                <a:gd name="connsiteX8" fmla="*/ 40130 w 40130"/>
                <a:gd name="connsiteY8" fmla="*/ 9637 h 10061"/>
                <a:gd name="connsiteX9" fmla="*/ 19365 w 40130"/>
                <a:gd name="connsiteY9" fmla="*/ 9617 h 10061"/>
                <a:gd name="connsiteX10" fmla="*/ 18260 w 40130"/>
                <a:gd name="connsiteY10" fmla="*/ 9587 h 10061"/>
                <a:gd name="connsiteX11" fmla="*/ 16972 w 40130"/>
                <a:gd name="connsiteY11" fmla="*/ 9347 h 10061"/>
                <a:gd name="connsiteX12" fmla="*/ 16972 w 40130"/>
                <a:gd name="connsiteY12" fmla="*/ 8495 h 10061"/>
                <a:gd name="connsiteX13" fmla="*/ 11596 w 40130"/>
                <a:gd name="connsiteY13" fmla="*/ 6453 h 10061"/>
                <a:gd name="connsiteX14" fmla="*/ 6516 w 40130"/>
                <a:gd name="connsiteY14" fmla="*/ 4440 h 10061"/>
                <a:gd name="connsiteX15" fmla="*/ 3578 w 40130"/>
                <a:gd name="connsiteY15" fmla="*/ 2800 h 10061"/>
                <a:gd name="connsiteX16" fmla="*/ 1188 w 40130"/>
                <a:gd name="connsiteY16" fmla="*/ 0 h 10061"/>
                <a:gd name="connsiteX17" fmla="*/ 0 w 40130"/>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59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1188 w 40084"/>
                <a:gd name="connsiteY16" fmla="*/ 0 h 10061"/>
                <a:gd name="connsiteX17" fmla="*/ 0 w 40084"/>
                <a:gd name="connsiteY17"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3578 w 40084"/>
                <a:gd name="connsiteY15" fmla="*/ 2800 h 10061"/>
                <a:gd name="connsiteX16" fmla="*/ 2097 w 40084"/>
                <a:gd name="connsiteY16" fmla="*/ 1497 h 10061"/>
                <a:gd name="connsiteX17" fmla="*/ 1188 w 40084"/>
                <a:gd name="connsiteY17" fmla="*/ 0 h 10061"/>
                <a:gd name="connsiteX18" fmla="*/ 0 w 40084"/>
                <a:gd name="connsiteY18" fmla="*/ 12 h 10061"/>
                <a:gd name="connsiteX0" fmla="*/ 0 w 40084"/>
                <a:gd name="connsiteY0" fmla="*/ 12 h 10061"/>
                <a:gd name="connsiteX1" fmla="*/ 625 w 40084"/>
                <a:gd name="connsiteY1" fmla="*/ 2188 h 10061"/>
                <a:gd name="connsiteX2" fmla="*/ 2781 w 40084"/>
                <a:gd name="connsiteY2" fmla="*/ 3795 h 10061"/>
                <a:gd name="connsiteX3" fmla="*/ 5095 w 40084"/>
                <a:gd name="connsiteY3" fmla="*/ 4832 h 10061"/>
                <a:gd name="connsiteX4" fmla="*/ 9792 w 40084"/>
                <a:gd name="connsiteY4" fmla="*/ 6723 h 10061"/>
                <a:gd name="connsiteX5" fmla="*/ 13069 w 40084"/>
                <a:gd name="connsiteY5" fmla="*/ 8015 h 10061"/>
                <a:gd name="connsiteX6" fmla="*/ 13143 w 40084"/>
                <a:gd name="connsiteY6" fmla="*/ 10029 h 10061"/>
                <a:gd name="connsiteX7" fmla="*/ 40083 w 40084"/>
                <a:gd name="connsiteY7" fmla="*/ 10061 h 10061"/>
                <a:gd name="connsiteX8" fmla="*/ 40020 w 40084"/>
                <a:gd name="connsiteY8" fmla="*/ 9617 h 10061"/>
                <a:gd name="connsiteX9" fmla="*/ 19365 w 40084"/>
                <a:gd name="connsiteY9" fmla="*/ 9617 h 10061"/>
                <a:gd name="connsiteX10" fmla="*/ 18260 w 40084"/>
                <a:gd name="connsiteY10" fmla="*/ 9587 h 10061"/>
                <a:gd name="connsiteX11" fmla="*/ 16972 w 40084"/>
                <a:gd name="connsiteY11" fmla="*/ 9347 h 10061"/>
                <a:gd name="connsiteX12" fmla="*/ 16972 w 40084"/>
                <a:gd name="connsiteY12" fmla="*/ 8495 h 10061"/>
                <a:gd name="connsiteX13" fmla="*/ 11596 w 40084"/>
                <a:gd name="connsiteY13" fmla="*/ 6453 h 10061"/>
                <a:gd name="connsiteX14" fmla="*/ 6516 w 40084"/>
                <a:gd name="connsiteY14" fmla="*/ 4440 h 10061"/>
                <a:gd name="connsiteX15" fmla="*/ 4748 w 40084"/>
                <a:gd name="connsiteY15" fmla="*/ 3609 h 10061"/>
                <a:gd name="connsiteX16" fmla="*/ 3578 w 40084"/>
                <a:gd name="connsiteY16" fmla="*/ 2800 h 10061"/>
                <a:gd name="connsiteX17" fmla="*/ 2097 w 40084"/>
                <a:gd name="connsiteY17" fmla="*/ 1497 h 10061"/>
                <a:gd name="connsiteX18" fmla="*/ 1188 w 40084"/>
                <a:gd name="connsiteY18" fmla="*/ 0 h 10061"/>
                <a:gd name="connsiteX19" fmla="*/ 0 w 40084"/>
                <a:gd name="connsiteY19" fmla="*/ 12 h 10061"/>
                <a:gd name="connsiteX0" fmla="*/ 0 w 40351"/>
                <a:gd name="connsiteY0" fmla="*/ 12 h 10029"/>
                <a:gd name="connsiteX1" fmla="*/ 625 w 40351"/>
                <a:gd name="connsiteY1" fmla="*/ 2188 h 10029"/>
                <a:gd name="connsiteX2" fmla="*/ 2781 w 40351"/>
                <a:gd name="connsiteY2" fmla="*/ 3795 h 10029"/>
                <a:gd name="connsiteX3" fmla="*/ 5095 w 40351"/>
                <a:gd name="connsiteY3" fmla="*/ 4832 h 10029"/>
                <a:gd name="connsiteX4" fmla="*/ 9792 w 40351"/>
                <a:gd name="connsiteY4" fmla="*/ 6723 h 10029"/>
                <a:gd name="connsiteX5" fmla="*/ 13069 w 40351"/>
                <a:gd name="connsiteY5" fmla="*/ 8015 h 10029"/>
                <a:gd name="connsiteX6" fmla="*/ 13143 w 40351"/>
                <a:gd name="connsiteY6" fmla="*/ 10029 h 10029"/>
                <a:gd name="connsiteX7" fmla="*/ 40351 w 40351"/>
                <a:gd name="connsiteY7" fmla="*/ 10021 h 10029"/>
                <a:gd name="connsiteX8" fmla="*/ 40020 w 40351"/>
                <a:gd name="connsiteY8" fmla="*/ 9617 h 10029"/>
                <a:gd name="connsiteX9" fmla="*/ 19365 w 40351"/>
                <a:gd name="connsiteY9" fmla="*/ 9617 h 10029"/>
                <a:gd name="connsiteX10" fmla="*/ 18260 w 40351"/>
                <a:gd name="connsiteY10" fmla="*/ 9587 h 10029"/>
                <a:gd name="connsiteX11" fmla="*/ 16972 w 40351"/>
                <a:gd name="connsiteY11" fmla="*/ 9347 h 10029"/>
                <a:gd name="connsiteX12" fmla="*/ 16972 w 40351"/>
                <a:gd name="connsiteY12" fmla="*/ 8495 h 10029"/>
                <a:gd name="connsiteX13" fmla="*/ 11596 w 40351"/>
                <a:gd name="connsiteY13" fmla="*/ 6453 h 10029"/>
                <a:gd name="connsiteX14" fmla="*/ 6516 w 40351"/>
                <a:gd name="connsiteY14" fmla="*/ 4440 h 10029"/>
                <a:gd name="connsiteX15" fmla="*/ 4748 w 40351"/>
                <a:gd name="connsiteY15" fmla="*/ 3609 h 10029"/>
                <a:gd name="connsiteX16" fmla="*/ 3578 w 40351"/>
                <a:gd name="connsiteY16" fmla="*/ 2800 h 10029"/>
                <a:gd name="connsiteX17" fmla="*/ 2097 w 40351"/>
                <a:gd name="connsiteY17" fmla="*/ 1497 h 10029"/>
                <a:gd name="connsiteX18" fmla="*/ 1188 w 40351"/>
                <a:gd name="connsiteY18" fmla="*/ 0 h 10029"/>
                <a:gd name="connsiteX19" fmla="*/ 0 w 40351"/>
                <a:gd name="connsiteY19" fmla="*/ 12 h 10029"/>
                <a:gd name="connsiteX0" fmla="*/ 0 w 40202"/>
                <a:gd name="connsiteY0" fmla="*/ 12 h 10029"/>
                <a:gd name="connsiteX1" fmla="*/ 625 w 40202"/>
                <a:gd name="connsiteY1" fmla="*/ 2188 h 10029"/>
                <a:gd name="connsiteX2" fmla="*/ 2781 w 40202"/>
                <a:gd name="connsiteY2" fmla="*/ 3795 h 10029"/>
                <a:gd name="connsiteX3" fmla="*/ 5095 w 40202"/>
                <a:gd name="connsiteY3" fmla="*/ 4832 h 10029"/>
                <a:gd name="connsiteX4" fmla="*/ 9792 w 40202"/>
                <a:gd name="connsiteY4" fmla="*/ 6723 h 10029"/>
                <a:gd name="connsiteX5" fmla="*/ 13069 w 40202"/>
                <a:gd name="connsiteY5" fmla="*/ 8015 h 10029"/>
                <a:gd name="connsiteX6" fmla="*/ 13143 w 40202"/>
                <a:gd name="connsiteY6" fmla="*/ 10029 h 10029"/>
                <a:gd name="connsiteX7" fmla="*/ 40202 w 40202"/>
                <a:gd name="connsiteY7" fmla="*/ 10021 h 10029"/>
                <a:gd name="connsiteX8" fmla="*/ 40020 w 40202"/>
                <a:gd name="connsiteY8" fmla="*/ 9617 h 10029"/>
                <a:gd name="connsiteX9" fmla="*/ 19365 w 40202"/>
                <a:gd name="connsiteY9" fmla="*/ 9617 h 10029"/>
                <a:gd name="connsiteX10" fmla="*/ 18260 w 40202"/>
                <a:gd name="connsiteY10" fmla="*/ 9587 h 10029"/>
                <a:gd name="connsiteX11" fmla="*/ 16972 w 40202"/>
                <a:gd name="connsiteY11" fmla="*/ 9347 h 10029"/>
                <a:gd name="connsiteX12" fmla="*/ 16972 w 40202"/>
                <a:gd name="connsiteY12" fmla="*/ 8495 h 10029"/>
                <a:gd name="connsiteX13" fmla="*/ 11596 w 40202"/>
                <a:gd name="connsiteY13" fmla="*/ 6453 h 10029"/>
                <a:gd name="connsiteX14" fmla="*/ 6516 w 40202"/>
                <a:gd name="connsiteY14" fmla="*/ 4440 h 10029"/>
                <a:gd name="connsiteX15" fmla="*/ 4748 w 40202"/>
                <a:gd name="connsiteY15" fmla="*/ 3609 h 10029"/>
                <a:gd name="connsiteX16" fmla="*/ 3578 w 40202"/>
                <a:gd name="connsiteY16" fmla="*/ 2800 h 10029"/>
                <a:gd name="connsiteX17" fmla="*/ 2097 w 40202"/>
                <a:gd name="connsiteY17" fmla="*/ 1497 h 10029"/>
                <a:gd name="connsiteX18" fmla="*/ 1188 w 40202"/>
                <a:gd name="connsiteY18" fmla="*/ 0 h 10029"/>
                <a:gd name="connsiteX19" fmla="*/ 0 w 40202"/>
                <a:gd name="connsiteY19" fmla="*/ 12 h 10029"/>
                <a:gd name="connsiteX0" fmla="*/ 0 w 40228"/>
                <a:gd name="connsiteY0" fmla="*/ 12 h 10029"/>
                <a:gd name="connsiteX1" fmla="*/ 625 w 40228"/>
                <a:gd name="connsiteY1" fmla="*/ 2188 h 10029"/>
                <a:gd name="connsiteX2" fmla="*/ 2781 w 40228"/>
                <a:gd name="connsiteY2" fmla="*/ 3795 h 10029"/>
                <a:gd name="connsiteX3" fmla="*/ 5095 w 40228"/>
                <a:gd name="connsiteY3" fmla="*/ 4832 h 10029"/>
                <a:gd name="connsiteX4" fmla="*/ 9792 w 40228"/>
                <a:gd name="connsiteY4" fmla="*/ 6723 h 10029"/>
                <a:gd name="connsiteX5" fmla="*/ 13069 w 40228"/>
                <a:gd name="connsiteY5" fmla="*/ 8015 h 10029"/>
                <a:gd name="connsiteX6" fmla="*/ 13143 w 40228"/>
                <a:gd name="connsiteY6" fmla="*/ 10029 h 10029"/>
                <a:gd name="connsiteX7" fmla="*/ 40202 w 40228"/>
                <a:gd name="connsiteY7" fmla="*/ 10021 h 10029"/>
                <a:gd name="connsiteX8" fmla="*/ 40228 w 40228"/>
                <a:gd name="connsiteY8" fmla="*/ 9617 h 10029"/>
                <a:gd name="connsiteX9" fmla="*/ 19365 w 40228"/>
                <a:gd name="connsiteY9" fmla="*/ 9617 h 10029"/>
                <a:gd name="connsiteX10" fmla="*/ 18260 w 40228"/>
                <a:gd name="connsiteY10" fmla="*/ 9587 h 10029"/>
                <a:gd name="connsiteX11" fmla="*/ 16972 w 40228"/>
                <a:gd name="connsiteY11" fmla="*/ 9347 h 10029"/>
                <a:gd name="connsiteX12" fmla="*/ 16972 w 40228"/>
                <a:gd name="connsiteY12" fmla="*/ 8495 h 10029"/>
                <a:gd name="connsiteX13" fmla="*/ 11596 w 40228"/>
                <a:gd name="connsiteY13" fmla="*/ 6453 h 10029"/>
                <a:gd name="connsiteX14" fmla="*/ 6516 w 40228"/>
                <a:gd name="connsiteY14" fmla="*/ 4440 h 10029"/>
                <a:gd name="connsiteX15" fmla="*/ 4748 w 40228"/>
                <a:gd name="connsiteY15" fmla="*/ 3609 h 10029"/>
                <a:gd name="connsiteX16" fmla="*/ 3578 w 40228"/>
                <a:gd name="connsiteY16" fmla="*/ 2800 h 10029"/>
                <a:gd name="connsiteX17" fmla="*/ 2097 w 40228"/>
                <a:gd name="connsiteY17" fmla="*/ 1497 h 10029"/>
                <a:gd name="connsiteX18" fmla="*/ 1188 w 40228"/>
                <a:gd name="connsiteY18" fmla="*/ 0 h 10029"/>
                <a:gd name="connsiteX19" fmla="*/ 0 w 40228"/>
                <a:gd name="connsiteY19" fmla="*/ 12 h 10029"/>
                <a:gd name="connsiteX0" fmla="*/ 0 w 40258"/>
                <a:gd name="connsiteY0" fmla="*/ 12 h 10029"/>
                <a:gd name="connsiteX1" fmla="*/ 625 w 40258"/>
                <a:gd name="connsiteY1" fmla="*/ 2188 h 10029"/>
                <a:gd name="connsiteX2" fmla="*/ 2781 w 40258"/>
                <a:gd name="connsiteY2" fmla="*/ 3795 h 10029"/>
                <a:gd name="connsiteX3" fmla="*/ 5095 w 40258"/>
                <a:gd name="connsiteY3" fmla="*/ 4832 h 10029"/>
                <a:gd name="connsiteX4" fmla="*/ 9792 w 40258"/>
                <a:gd name="connsiteY4" fmla="*/ 6723 h 10029"/>
                <a:gd name="connsiteX5" fmla="*/ 13069 w 40258"/>
                <a:gd name="connsiteY5" fmla="*/ 8015 h 10029"/>
                <a:gd name="connsiteX6" fmla="*/ 13143 w 40258"/>
                <a:gd name="connsiteY6" fmla="*/ 10029 h 10029"/>
                <a:gd name="connsiteX7" fmla="*/ 40202 w 40258"/>
                <a:gd name="connsiteY7" fmla="*/ 10021 h 10029"/>
                <a:gd name="connsiteX8" fmla="*/ 40258 w 40258"/>
                <a:gd name="connsiteY8" fmla="*/ 9625 h 10029"/>
                <a:gd name="connsiteX9" fmla="*/ 19365 w 40258"/>
                <a:gd name="connsiteY9" fmla="*/ 9617 h 10029"/>
                <a:gd name="connsiteX10" fmla="*/ 18260 w 40258"/>
                <a:gd name="connsiteY10" fmla="*/ 9587 h 10029"/>
                <a:gd name="connsiteX11" fmla="*/ 16972 w 40258"/>
                <a:gd name="connsiteY11" fmla="*/ 9347 h 10029"/>
                <a:gd name="connsiteX12" fmla="*/ 16972 w 40258"/>
                <a:gd name="connsiteY12" fmla="*/ 8495 h 10029"/>
                <a:gd name="connsiteX13" fmla="*/ 11596 w 40258"/>
                <a:gd name="connsiteY13" fmla="*/ 6453 h 10029"/>
                <a:gd name="connsiteX14" fmla="*/ 6516 w 40258"/>
                <a:gd name="connsiteY14" fmla="*/ 4440 h 10029"/>
                <a:gd name="connsiteX15" fmla="*/ 4748 w 40258"/>
                <a:gd name="connsiteY15" fmla="*/ 3609 h 10029"/>
                <a:gd name="connsiteX16" fmla="*/ 3578 w 40258"/>
                <a:gd name="connsiteY16" fmla="*/ 2800 h 10029"/>
                <a:gd name="connsiteX17" fmla="*/ 2097 w 40258"/>
                <a:gd name="connsiteY17" fmla="*/ 1497 h 10029"/>
                <a:gd name="connsiteX18" fmla="*/ 1188 w 40258"/>
                <a:gd name="connsiteY18" fmla="*/ 0 h 10029"/>
                <a:gd name="connsiteX19" fmla="*/ 0 w 40258"/>
                <a:gd name="connsiteY19" fmla="*/ 12 h 10029"/>
                <a:gd name="connsiteX0" fmla="*/ 0 w 40204"/>
                <a:gd name="connsiteY0" fmla="*/ 12 h 10029"/>
                <a:gd name="connsiteX1" fmla="*/ 625 w 40204"/>
                <a:gd name="connsiteY1" fmla="*/ 2188 h 10029"/>
                <a:gd name="connsiteX2" fmla="*/ 2781 w 40204"/>
                <a:gd name="connsiteY2" fmla="*/ 3795 h 10029"/>
                <a:gd name="connsiteX3" fmla="*/ 5095 w 40204"/>
                <a:gd name="connsiteY3" fmla="*/ 4832 h 10029"/>
                <a:gd name="connsiteX4" fmla="*/ 9792 w 40204"/>
                <a:gd name="connsiteY4" fmla="*/ 6723 h 10029"/>
                <a:gd name="connsiteX5" fmla="*/ 13069 w 40204"/>
                <a:gd name="connsiteY5" fmla="*/ 8015 h 10029"/>
                <a:gd name="connsiteX6" fmla="*/ 13143 w 40204"/>
                <a:gd name="connsiteY6" fmla="*/ 10029 h 10029"/>
                <a:gd name="connsiteX7" fmla="*/ 40202 w 40204"/>
                <a:gd name="connsiteY7" fmla="*/ 10021 h 10029"/>
                <a:gd name="connsiteX8" fmla="*/ 40169 w 40204"/>
                <a:gd name="connsiteY8" fmla="*/ 9625 h 10029"/>
                <a:gd name="connsiteX9" fmla="*/ 19365 w 40204"/>
                <a:gd name="connsiteY9" fmla="*/ 9617 h 10029"/>
                <a:gd name="connsiteX10" fmla="*/ 18260 w 40204"/>
                <a:gd name="connsiteY10" fmla="*/ 9587 h 10029"/>
                <a:gd name="connsiteX11" fmla="*/ 16972 w 40204"/>
                <a:gd name="connsiteY11" fmla="*/ 9347 h 10029"/>
                <a:gd name="connsiteX12" fmla="*/ 16972 w 40204"/>
                <a:gd name="connsiteY12" fmla="*/ 8495 h 10029"/>
                <a:gd name="connsiteX13" fmla="*/ 11596 w 40204"/>
                <a:gd name="connsiteY13" fmla="*/ 6453 h 10029"/>
                <a:gd name="connsiteX14" fmla="*/ 6516 w 40204"/>
                <a:gd name="connsiteY14" fmla="*/ 4440 h 10029"/>
                <a:gd name="connsiteX15" fmla="*/ 4748 w 40204"/>
                <a:gd name="connsiteY15" fmla="*/ 3609 h 10029"/>
                <a:gd name="connsiteX16" fmla="*/ 3578 w 40204"/>
                <a:gd name="connsiteY16" fmla="*/ 2800 h 10029"/>
                <a:gd name="connsiteX17" fmla="*/ 2097 w 40204"/>
                <a:gd name="connsiteY17" fmla="*/ 1497 h 10029"/>
                <a:gd name="connsiteX18" fmla="*/ 1188 w 40204"/>
                <a:gd name="connsiteY18" fmla="*/ 0 h 10029"/>
                <a:gd name="connsiteX19" fmla="*/ 0 w 40204"/>
                <a:gd name="connsiteY19" fmla="*/ 12 h 10029"/>
                <a:gd name="connsiteX0" fmla="*/ 0 w 40204"/>
                <a:gd name="connsiteY0" fmla="*/ 12 h 10029"/>
                <a:gd name="connsiteX1" fmla="*/ 625 w 40204"/>
                <a:gd name="connsiteY1" fmla="*/ 2188 h 10029"/>
                <a:gd name="connsiteX2" fmla="*/ 2781 w 40204"/>
                <a:gd name="connsiteY2" fmla="*/ 3795 h 10029"/>
                <a:gd name="connsiteX3" fmla="*/ 5095 w 40204"/>
                <a:gd name="connsiteY3" fmla="*/ 4832 h 10029"/>
                <a:gd name="connsiteX4" fmla="*/ 9792 w 40204"/>
                <a:gd name="connsiteY4" fmla="*/ 6723 h 10029"/>
                <a:gd name="connsiteX5" fmla="*/ 13069 w 40204"/>
                <a:gd name="connsiteY5" fmla="*/ 8015 h 10029"/>
                <a:gd name="connsiteX6" fmla="*/ 13143 w 40204"/>
                <a:gd name="connsiteY6" fmla="*/ 10029 h 10029"/>
                <a:gd name="connsiteX7" fmla="*/ 40202 w 40204"/>
                <a:gd name="connsiteY7" fmla="*/ 10021 h 10029"/>
                <a:gd name="connsiteX8" fmla="*/ 40169 w 40204"/>
                <a:gd name="connsiteY8" fmla="*/ 9625 h 10029"/>
                <a:gd name="connsiteX9" fmla="*/ 19365 w 40204"/>
                <a:gd name="connsiteY9" fmla="*/ 9617 h 10029"/>
                <a:gd name="connsiteX10" fmla="*/ 18260 w 40204"/>
                <a:gd name="connsiteY10" fmla="*/ 9587 h 10029"/>
                <a:gd name="connsiteX11" fmla="*/ 16972 w 40204"/>
                <a:gd name="connsiteY11" fmla="*/ 9347 h 10029"/>
                <a:gd name="connsiteX12" fmla="*/ 16972 w 40204"/>
                <a:gd name="connsiteY12" fmla="*/ 8495 h 10029"/>
                <a:gd name="connsiteX13" fmla="*/ 11596 w 40204"/>
                <a:gd name="connsiteY13" fmla="*/ 6453 h 10029"/>
                <a:gd name="connsiteX14" fmla="*/ 6516 w 40204"/>
                <a:gd name="connsiteY14" fmla="*/ 4440 h 10029"/>
                <a:gd name="connsiteX15" fmla="*/ 4748 w 40204"/>
                <a:gd name="connsiteY15" fmla="*/ 3609 h 10029"/>
                <a:gd name="connsiteX16" fmla="*/ 3578 w 40204"/>
                <a:gd name="connsiteY16" fmla="*/ 2800 h 10029"/>
                <a:gd name="connsiteX17" fmla="*/ 2097 w 40204"/>
                <a:gd name="connsiteY17" fmla="*/ 1497 h 10029"/>
                <a:gd name="connsiteX18" fmla="*/ 1188 w 40204"/>
                <a:gd name="connsiteY18" fmla="*/ 0 h 10029"/>
                <a:gd name="connsiteX19" fmla="*/ 0 w 40204"/>
                <a:gd name="connsiteY19" fmla="*/ 12 h 10029"/>
                <a:gd name="connsiteX0" fmla="*/ 0 w 40244"/>
                <a:gd name="connsiteY0" fmla="*/ 12 h 10029"/>
                <a:gd name="connsiteX1" fmla="*/ 625 w 40244"/>
                <a:gd name="connsiteY1" fmla="*/ 2188 h 10029"/>
                <a:gd name="connsiteX2" fmla="*/ 2781 w 40244"/>
                <a:gd name="connsiteY2" fmla="*/ 3795 h 10029"/>
                <a:gd name="connsiteX3" fmla="*/ 5095 w 40244"/>
                <a:gd name="connsiteY3" fmla="*/ 4832 h 10029"/>
                <a:gd name="connsiteX4" fmla="*/ 9792 w 40244"/>
                <a:gd name="connsiteY4" fmla="*/ 6723 h 10029"/>
                <a:gd name="connsiteX5" fmla="*/ 13069 w 40244"/>
                <a:gd name="connsiteY5" fmla="*/ 8015 h 10029"/>
                <a:gd name="connsiteX6" fmla="*/ 13143 w 40244"/>
                <a:gd name="connsiteY6" fmla="*/ 10029 h 10029"/>
                <a:gd name="connsiteX7" fmla="*/ 40202 w 40244"/>
                <a:gd name="connsiteY7" fmla="*/ 10021 h 10029"/>
                <a:gd name="connsiteX8" fmla="*/ 19365 w 40244"/>
                <a:gd name="connsiteY8" fmla="*/ 9617 h 10029"/>
                <a:gd name="connsiteX9" fmla="*/ 18260 w 40244"/>
                <a:gd name="connsiteY9" fmla="*/ 9587 h 10029"/>
                <a:gd name="connsiteX10" fmla="*/ 16972 w 40244"/>
                <a:gd name="connsiteY10" fmla="*/ 9347 h 10029"/>
                <a:gd name="connsiteX11" fmla="*/ 16972 w 40244"/>
                <a:gd name="connsiteY11" fmla="*/ 8495 h 10029"/>
                <a:gd name="connsiteX12" fmla="*/ 11596 w 40244"/>
                <a:gd name="connsiteY12" fmla="*/ 6453 h 10029"/>
                <a:gd name="connsiteX13" fmla="*/ 6516 w 40244"/>
                <a:gd name="connsiteY13" fmla="*/ 4440 h 10029"/>
                <a:gd name="connsiteX14" fmla="*/ 4748 w 40244"/>
                <a:gd name="connsiteY14" fmla="*/ 3609 h 10029"/>
                <a:gd name="connsiteX15" fmla="*/ 3578 w 40244"/>
                <a:gd name="connsiteY15" fmla="*/ 2800 h 10029"/>
                <a:gd name="connsiteX16" fmla="*/ 2097 w 40244"/>
                <a:gd name="connsiteY16" fmla="*/ 1497 h 10029"/>
                <a:gd name="connsiteX17" fmla="*/ 1188 w 40244"/>
                <a:gd name="connsiteY17" fmla="*/ 0 h 10029"/>
                <a:gd name="connsiteX18" fmla="*/ 0 w 40244"/>
                <a:gd name="connsiteY18" fmla="*/ 12 h 10029"/>
                <a:gd name="connsiteX0" fmla="*/ 0 w 19365"/>
                <a:gd name="connsiteY0" fmla="*/ 12 h 10029"/>
                <a:gd name="connsiteX1" fmla="*/ 625 w 19365"/>
                <a:gd name="connsiteY1" fmla="*/ 2188 h 10029"/>
                <a:gd name="connsiteX2" fmla="*/ 2781 w 19365"/>
                <a:gd name="connsiteY2" fmla="*/ 3795 h 10029"/>
                <a:gd name="connsiteX3" fmla="*/ 5095 w 19365"/>
                <a:gd name="connsiteY3" fmla="*/ 4832 h 10029"/>
                <a:gd name="connsiteX4" fmla="*/ 9792 w 19365"/>
                <a:gd name="connsiteY4" fmla="*/ 6723 h 10029"/>
                <a:gd name="connsiteX5" fmla="*/ 13069 w 19365"/>
                <a:gd name="connsiteY5" fmla="*/ 8015 h 10029"/>
                <a:gd name="connsiteX6" fmla="*/ 13143 w 19365"/>
                <a:gd name="connsiteY6" fmla="*/ 10029 h 10029"/>
                <a:gd name="connsiteX7" fmla="*/ 19365 w 19365"/>
                <a:gd name="connsiteY7" fmla="*/ 9617 h 10029"/>
                <a:gd name="connsiteX8" fmla="*/ 18260 w 19365"/>
                <a:gd name="connsiteY8" fmla="*/ 9587 h 10029"/>
                <a:gd name="connsiteX9" fmla="*/ 16972 w 19365"/>
                <a:gd name="connsiteY9" fmla="*/ 9347 h 10029"/>
                <a:gd name="connsiteX10" fmla="*/ 16972 w 19365"/>
                <a:gd name="connsiteY10" fmla="*/ 8495 h 10029"/>
                <a:gd name="connsiteX11" fmla="*/ 11596 w 19365"/>
                <a:gd name="connsiteY11" fmla="*/ 6453 h 10029"/>
                <a:gd name="connsiteX12" fmla="*/ 6516 w 19365"/>
                <a:gd name="connsiteY12" fmla="*/ 4440 h 10029"/>
                <a:gd name="connsiteX13" fmla="*/ 4748 w 19365"/>
                <a:gd name="connsiteY13" fmla="*/ 3609 h 10029"/>
                <a:gd name="connsiteX14" fmla="*/ 3578 w 19365"/>
                <a:gd name="connsiteY14" fmla="*/ 2800 h 10029"/>
                <a:gd name="connsiteX15" fmla="*/ 2097 w 19365"/>
                <a:gd name="connsiteY15" fmla="*/ 1497 h 10029"/>
                <a:gd name="connsiteX16" fmla="*/ 1188 w 19365"/>
                <a:gd name="connsiteY16" fmla="*/ 0 h 10029"/>
                <a:gd name="connsiteX17" fmla="*/ 0 w 19365"/>
                <a:gd name="connsiteY17" fmla="*/ 12 h 10029"/>
                <a:gd name="connsiteX0" fmla="*/ 0 w 18260"/>
                <a:gd name="connsiteY0" fmla="*/ 12 h 10029"/>
                <a:gd name="connsiteX1" fmla="*/ 625 w 18260"/>
                <a:gd name="connsiteY1" fmla="*/ 2188 h 10029"/>
                <a:gd name="connsiteX2" fmla="*/ 2781 w 18260"/>
                <a:gd name="connsiteY2" fmla="*/ 3795 h 10029"/>
                <a:gd name="connsiteX3" fmla="*/ 5095 w 18260"/>
                <a:gd name="connsiteY3" fmla="*/ 4832 h 10029"/>
                <a:gd name="connsiteX4" fmla="*/ 9792 w 18260"/>
                <a:gd name="connsiteY4" fmla="*/ 6723 h 10029"/>
                <a:gd name="connsiteX5" fmla="*/ 13069 w 18260"/>
                <a:gd name="connsiteY5" fmla="*/ 8015 h 10029"/>
                <a:gd name="connsiteX6" fmla="*/ 13143 w 18260"/>
                <a:gd name="connsiteY6" fmla="*/ 10029 h 10029"/>
                <a:gd name="connsiteX7" fmla="*/ 18260 w 18260"/>
                <a:gd name="connsiteY7" fmla="*/ 9587 h 10029"/>
                <a:gd name="connsiteX8" fmla="*/ 16972 w 18260"/>
                <a:gd name="connsiteY8" fmla="*/ 9347 h 10029"/>
                <a:gd name="connsiteX9" fmla="*/ 16972 w 18260"/>
                <a:gd name="connsiteY9" fmla="*/ 8495 h 10029"/>
                <a:gd name="connsiteX10" fmla="*/ 11596 w 18260"/>
                <a:gd name="connsiteY10" fmla="*/ 6453 h 10029"/>
                <a:gd name="connsiteX11" fmla="*/ 6516 w 18260"/>
                <a:gd name="connsiteY11" fmla="*/ 4440 h 10029"/>
                <a:gd name="connsiteX12" fmla="*/ 4748 w 18260"/>
                <a:gd name="connsiteY12" fmla="*/ 3609 h 10029"/>
                <a:gd name="connsiteX13" fmla="*/ 3578 w 18260"/>
                <a:gd name="connsiteY13" fmla="*/ 2800 h 10029"/>
                <a:gd name="connsiteX14" fmla="*/ 2097 w 18260"/>
                <a:gd name="connsiteY14" fmla="*/ 1497 h 10029"/>
                <a:gd name="connsiteX15" fmla="*/ 1188 w 18260"/>
                <a:gd name="connsiteY15" fmla="*/ 0 h 10029"/>
                <a:gd name="connsiteX16" fmla="*/ 0 w 18260"/>
                <a:gd name="connsiteY16" fmla="*/ 12 h 10029"/>
                <a:gd name="connsiteX0" fmla="*/ 0 w 16972"/>
                <a:gd name="connsiteY0" fmla="*/ 12 h 10029"/>
                <a:gd name="connsiteX1" fmla="*/ 625 w 16972"/>
                <a:gd name="connsiteY1" fmla="*/ 2188 h 10029"/>
                <a:gd name="connsiteX2" fmla="*/ 2781 w 16972"/>
                <a:gd name="connsiteY2" fmla="*/ 3795 h 10029"/>
                <a:gd name="connsiteX3" fmla="*/ 5095 w 16972"/>
                <a:gd name="connsiteY3" fmla="*/ 4832 h 10029"/>
                <a:gd name="connsiteX4" fmla="*/ 9792 w 16972"/>
                <a:gd name="connsiteY4" fmla="*/ 6723 h 10029"/>
                <a:gd name="connsiteX5" fmla="*/ 13069 w 16972"/>
                <a:gd name="connsiteY5" fmla="*/ 8015 h 10029"/>
                <a:gd name="connsiteX6" fmla="*/ 13143 w 16972"/>
                <a:gd name="connsiteY6" fmla="*/ 10029 h 10029"/>
                <a:gd name="connsiteX7" fmla="*/ 16972 w 16972"/>
                <a:gd name="connsiteY7" fmla="*/ 9347 h 10029"/>
                <a:gd name="connsiteX8" fmla="*/ 16972 w 16972"/>
                <a:gd name="connsiteY8" fmla="*/ 8495 h 10029"/>
                <a:gd name="connsiteX9" fmla="*/ 11596 w 16972"/>
                <a:gd name="connsiteY9" fmla="*/ 6453 h 10029"/>
                <a:gd name="connsiteX10" fmla="*/ 6516 w 16972"/>
                <a:gd name="connsiteY10" fmla="*/ 4440 h 10029"/>
                <a:gd name="connsiteX11" fmla="*/ 4748 w 16972"/>
                <a:gd name="connsiteY11" fmla="*/ 3609 h 10029"/>
                <a:gd name="connsiteX12" fmla="*/ 3578 w 16972"/>
                <a:gd name="connsiteY12" fmla="*/ 2800 h 10029"/>
                <a:gd name="connsiteX13" fmla="*/ 2097 w 16972"/>
                <a:gd name="connsiteY13" fmla="*/ 1497 h 10029"/>
                <a:gd name="connsiteX14" fmla="*/ 1188 w 16972"/>
                <a:gd name="connsiteY14" fmla="*/ 0 h 10029"/>
                <a:gd name="connsiteX15" fmla="*/ 0 w 16972"/>
                <a:gd name="connsiteY15" fmla="*/ 12 h 10029"/>
                <a:gd name="connsiteX0" fmla="*/ 0 w 16972"/>
                <a:gd name="connsiteY0" fmla="*/ 12 h 10029"/>
                <a:gd name="connsiteX1" fmla="*/ 625 w 16972"/>
                <a:gd name="connsiteY1" fmla="*/ 2188 h 10029"/>
                <a:gd name="connsiteX2" fmla="*/ 2781 w 16972"/>
                <a:gd name="connsiteY2" fmla="*/ 3795 h 10029"/>
                <a:gd name="connsiteX3" fmla="*/ 5095 w 16972"/>
                <a:gd name="connsiteY3" fmla="*/ 4832 h 10029"/>
                <a:gd name="connsiteX4" fmla="*/ 9792 w 16972"/>
                <a:gd name="connsiteY4" fmla="*/ 6723 h 10029"/>
                <a:gd name="connsiteX5" fmla="*/ 13069 w 16972"/>
                <a:gd name="connsiteY5" fmla="*/ 8015 h 10029"/>
                <a:gd name="connsiteX6" fmla="*/ 13143 w 16972"/>
                <a:gd name="connsiteY6" fmla="*/ 10029 h 10029"/>
                <a:gd name="connsiteX7" fmla="*/ 16972 w 16972"/>
                <a:gd name="connsiteY7" fmla="*/ 9347 h 10029"/>
                <a:gd name="connsiteX8" fmla="*/ 11596 w 16972"/>
                <a:gd name="connsiteY8" fmla="*/ 6453 h 10029"/>
                <a:gd name="connsiteX9" fmla="*/ 6516 w 16972"/>
                <a:gd name="connsiteY9" fmla="*/ 4440 h 10029"/>
                <a:gd name="connsiteX10" fmla="*/ 4748 w 16972"/>
                <a:gd name="connsiteY10" fmla="*/ 3609 h 10029"/>
                <a:gd name="connsiteX11" fmla="*/ 3578 w 16972"/>
                <a:gd name="connsiteY11" fmla="*/ 2800 h 10029"/>
                <a:gd name="connsiteX12" fmla="*/ 2097 w 16972"/>
                <a:gd name="connsiteY12" fmla="*/ 1497 h 10029"/>
                <a:gd name="connsiteX13" fmla="*/ 1188 w 16972"/>
                <a:gd name="connsiteY13" fmla="*/ 0 h 10029"/>
                <a:gd name="connsiteX14" fmla="*/ 0 w 16972"/>
                <a:gd name="connsiteY14" fmla="*/ 12 h 10029"/>
                <a:gd name="connsiteX0" fmla="*/ 0 w 13143"/>
                <a:gd name="connsiteY0" fmla="*/ 12 h 10029"/>
                <a:gd name="connsiteX1" fmla="*/ 625 w 13143"/>
                <a:gd name="connsiteY1" fmla="*/ 2188 h 10029"/>
                <a:gd name="connsiteX2" fmla="*/ 2781 w 13143"/>
                <a:gd name="connsiteY2" fmla="*/ 3795 h 10029"/>
                <a:gd name="connsiteX3" fmla="*/ 5095 w 13143"/>
                <a:gd name="connsiteY3" fmla="*/ 4832 h 10029"/>
                <a:gd name="connsiteX4" fmla="*/ 9792 w 13143"/>
                <a:gd name="connsiteY4" fmla="*/ 6723 h 10029"/>
                <a:gd name="connsiteX5" fmla="*/ 13069 w 13143"/>
                <a:gd name="connsiteY5" fmla="*/ 8015 h 10029"/>
                <a:gd name="connsiteX6" fmla="*/ 13143 w 13143"/>
                <a:gd name="connsiteY6" fmla="*/ 10029 h 10029"/>
                <a:gd name="connsiteX7" fmla="*/ 11596 w 13143"/>
                <a:gd name="connsiteY7" fmla="*/ 6453 h 10029"/>
                <a:gd name="connsiteX8" fmla="*/ 6516 w 13143"/>
                <a:gd name="connsiteY8" fmla="*/ 4440 h 10029"/>
                <a:gd name="connsiteX9" fmla="*/ 4748 w 13143"/>
                <a:gd name="connsiteY9" fmla="*/ 3609 h 10029"/>
                <a:gd name="connsiteX10" fmla="*/ 3578 w 13143"/>
                <a:gd name="connsiteY10" fmla="*/ 2800 h 10029"/>
                <a:gd name="connsiteX11" fmla="*/ 2097 w 13143"/>
                <a:gd name="connsiteY11" fmla="*/ 1497 h 10029"/>
                <a:gd name="connsiteX12" fmla="*/ 1188 w 13143"/>
                <a:gd name="connsiteY12" fmla="*/ 0 h 10029"/>
                <a:gd name="connsiteX13" fmla="*/ 0 w 13143"/>
                <a:gd name="connsiteY13" fmla="*/ 12 h 10029"/>
                <a:gd name="connsiteX0" fmla="*/ 0 w 13140"/>
                <a:gd name="connsiteY0" fmla="*/ 12 h 8015"/>
                <a:gd name="connsiteX1" fmla="*/ 625 w 13140"/>
                <a:gd name="connsiteY1" fmla="*/ 2188 h 8015"/>
                <a:gd name="connsiteX2" fmla="*/ 2781 w 13140"/>
                <a:gd name="connsiteY2" fmla="*/ 3795 h 8015"/>
                <a:gd name="connsiteX3" fmla="*/ 5095 w 13140"/>
                <a:gd name="connsiteY3" fmla="*/ 4832 h 8015"/>
                <a:gd name="connsiteX4" fmla="*/ 9792 w 13140"/>
                <a:gd name="connsiteY4" fmla="*/ 6723 h 8015"/>
                <a:gd name="connsiteX5" fmla="*/ 13069 w 13140"/>
                <a:gd name="connsiteY5" fmla="*/ 8015 h 8015"/>
                <a:gd name="connsiteX6" fmla="*/ 11596 w 13140"/>
                <a:gd name="connsiteY6" fmla="*/ 6453 h 8015"/>
                <a:gd name="connsiteX7" fmla="*/ 6516 w 13140"/>
                <a:gd name="connsiteY7" fmla="*/ 4440 h 8015"/>
                <a:gd name="connsiteX8" fmla="*/ 4748 w 13140"/>
                <a:gd name="connsiteY8" fmla="*/ 3609 h 8015"/>
                <a:gd name="connsiteX9" fmla="*/ 3578 w 13140"/>
                <a:gd name="connsiteY9" fmla="*/ 2800 h 8015"/>
                <a:gd name="connsiteX10" fmla="*/ 2097 w 13140"/>
                <a:gd name="connsiteY10" fmla="*/ 1497 h 8015"/>
                <a:gd name="connsiteX11" fmla="*/ 1188 w 13140"/>
                <a:gd name="connsiteY11" fmla="*/ 0 h 8015"/>
                <a:gd name="connsiteX12" fmla="*/ 0 w 13140"/>
                <a:gd name="connsiteY12" fmla="*/ 12 h 8015"/>
                <a:gd name="connsiteX0" fmla="*/ 0 w 9963"/>
                <a:gd name="connsiteY0" fmla="*/ 15 h 10000"/>
                <a:gd name="connsiteX1" fmla="*/ 476 w 9963"/>
                <a:gd name="connsiteY1" fmla="*/ 2730 h 10000"/>
                <a:gd name="connsiteX2" fmla="*/ 2116 w 9963"/>
                <a:gd name="connsiteY2" fmla="*/ 4735 h 10000"/>
                <a:gd name="connsiteX3" fmla="*/ 3877 w 9963"/>
                <a:gd name="connsiteY3" fmla="*/ 6029 h 10000"/>
                <a:gd name="connsiteX4" fmla="*/ 7452 w 9963"/>
                <a:gd name="connsiteY4" fmla="*/ 8388 h 10000"/>
                <a:gd name="connsiteX5" fmla="*/ 9946 w 9963"/>
                <a:gd name="connsiteY5" fmla="*/ 10000 h 10000"/>
                <a:gd name="connsiteX6" fmla="*/ 7327 w 9963"/>
                <a:gd name="connsiteY6" fmla="*/ 7123 h 10000"/>
                <a:gd name="connsiteX7" fmla="*/ 4959 w 9963"/>
                <a:gd name="connsiteY7" fmla="*/ 5540 h 10000"/>
                <a:gd name="connsiteX8" fmla="*/ 3613 w 9963"/>
                <a:gd name="connsiteY8" fmla="*/ 4503 h 10000"/>
                <a:gd name="connsiteX9" fmla="*/ 2723 w 9963"/>
                <a:gd name="connsiteY9" fmla="*/ 3493 h 10000"/>
                <a:gd name="connsiteX10" fmla="*/ 1596 w 9963"/>
                <a:gd name="connsiteY10" fmla="*/ 1868 h 10000"/>
                <a:gd name="connsiteX11" fmla="*/ 904 w 9963"/>
                <a:gd name="connsiteY11" fmla="*/ 0 h 10000"/>
                <a:gd name="connsiteX12" fmla="*/ 0 w 9963"/>
                <a:gd name="connsiteY12" fmla="*/ 15 h 10000"/>
                <a:gd name="connsiteX0" fmla="*/ 0 w 8307"/>
                <a:gd name="connsiteY0" fmla="*/ 15 h 8961"/>
                <a:gd name="connsiteX1" fmla="*/ 478 w 8307"/>
                <a:gd name="connsiteY1" fmla="*/ 2730 h 8961"/>
                <a:gd name="connsiteX2" fmla="*/ 2124 w 8307"/>
                <a:gd name="connsiteY2" fmla="*/ 4735 h 8961"/>
                <a:gd name="connsiteX3" fmla="*/ 3891 w 8307"/>
                <a:gd name="connsiteY3" fmla="*/ 6029 h 8961"/>
                <a:gd name="connsiteX4" fmla="*/ 7480 w 8307"/>
                <a:gd name="connsiteY4" fmla="*/ 8388 h 8961"/>
                <a:gd name="connsiteX5" fmla="*/ 8229 w 8307"/>
                <a:gd name="connsiteY5" fmla="*/ 8961 h 8961"/>
                <a:gd name="connsiteX6" fmla="*/ 7354 w 8307"/>
                <a:gd name="connsiteY6" fmla="*/ 7123 h 8961"/>
                <a:gd name="connsiteX7" fmla="*/ 4977 w 8307"/>
                <a:gd name="connsiteY7" fmla="*/ 5540 h 8961"/>
                <a:gd name="connsiteX8" fmla="*/ 3626 w 8307"/>
                <a:gd name="connsiteY8" fmla="*/ 4503 h 8961"/>
                <a:gd name="connsiteX9" fmla="*/ 2733 w 8307"/>
                <a:gd name="connsiteY9" fmla="*/ 3493 h 8961"/>
                <a:gd name="connsiteX10" fmla="*/ 1602 w 8307"/>
                <a:gd name="connsiteY10" fmla="*/ 1868 h 8961"/>
                <a:gd name="connsiteX11" fmla="*/ 907 w 8307"/>
                <a:gd name="connsiteY11" fmla="*/ 0 h 8961"/>
                <a:gd name="connsiteX12" fmla="*/ 0 w 8307"/>
                <a:gd name="connsiteY12" fmla="*/ 15 h 8961"/>
                <a:gd name="connsiteX0" fmla="*/ 0 w 9906"/>
                <a:gd name="connsiteY0" fmla="*/ 17 h 10000"/>
                <a:gd name="connsiteX1" fmla="*/ 575 w 9906"/>
                <a:gd name="connsiteY1" fmla="*/ 3047 h 10000"/>
                <a:gd name="connsiteX2" fmla="*/ 2557 w 9906"/>
                <a:gd name="connsiteY2" fmla="*/ 5284 h 10000"/>
                <a:gd name="connsiteX3" fmla="*/ 4684 w 9906"/>
                <a:gd name="connsiteY3" fmla="*/ 6728 h 10000"/>
                <a:gd name="connsiteX4" fmla="*/ 9004 w 9906"/>
                <a:gd name="connsiteY4" fmla="*/ 9361 h 10000"/>
                <a:gd name="connsiteX5" fmla="*/ 9906 w 9906"/>
                <a:gd name="connsiteY5" fmla="*/ 10000 h 10000"/>
                <a:gd name="connsiteX6" fmla="*/ 8853 w 9906"/>
                <a:gd name="connsiteY6" fmla="*/ 7949 h 10000"/>
                <a:gd name="connsiteX7" fmla="*/ 5991 w 9906"/>
                <a:gd name="connsiteY7" fmla="*/ 6182 h 10000"/>
                <a:gd name="connsiteX8" fmla="*/ 4365 w 9906"/>
                <a:gd name="connsiteY8" fmla="*/ 5025 h 10000"/>
                <a:gd name="connsiteX9" fmla="*/ 3290 w 9906"/>
                <a:gd name="connsiteY9" fmla="*/ 3898 h 10000"/>
                <a:gd name="connsiteX10" fmla="*/ 1928 w 9906"/>
                <a:gd name="connsiteY10" fmla="*/ 2085 h 10000"/>
                <a:gd name="connsiteX11" fmla="*/ 1092 w 9906"/>
                <a:gd name="connsiteY11" fmla="*/ 0 h 10000"/>
                <a:gd name="connsiteX12" fmla="*/ 0 w 9906"/>
                <a:gd name="connsiteY12" fmla="*/ 17 h 10000"/>
                <a:gd name="connsiteX0" fmla="*/ 0 w 10203"/>
                <a:gd name="connsiteY0" fmla="*/ 17 h 10166"/>
                <a:gd name="connsiteX1" fmla="*/ 580 w 10203"/>
                <a:gd name="connsiteY1" fmla="*/ 3047 h 10166"/>
                <a:gd name="connsiteX2" fmla="*/ 2581 w 10203"/>
                <a:gd name="connsiteY2" fmla="*/ 5284 h 10166"/>
                <a:gd name="connsiteX3" fmla="*/ 4728 w 10203"/>
                <a:gd name="connsiteY3" fmla="*/ 6728 h 10166"/>
                <a:gd name="connsiteX4" fmla="*/ 9089 w 10203"/>
                <a:gd name="connsiteY4" fmla="*/ 9361 h 10166"/>
                <a:gd name="connsiteX5" fmla="*/ 10203 w 10203"/>
                <a:gd name="connsiteY5" fmla="*/ 10166 h 10166"/>
                <a:gd name="connsiteX6" fmla="*/ 8937 w 10203"/>
                <a:gd name="connsiteY6" fmla="*/ 7949 h 10166"/>
                <a:gd name="connsiteX7" fmla="*/ 6048 w 10203"/>
                <a:gd name="connsiteY7" fmla="*/ 6182 h 10166"/>
                <a:gd name="connsiteX8" fmla="*/ 4406 w 10203"/>
                <a:gd name="connsiteY8" fmla="*/ 5025 h 10166"/>
                <a:gd name="connsiteX9" fmla="*/ 3321 w 10203"/>
                <a:gd name="connsiteY9" fmla="*/ 3898 h 10166"/>
                <a:gd name="connsiteX10" fmla="*/ 1946 w 10203"/>
                <a:gd name="connsiteY10" fmla="*/ 2085 h 10166"/>
                <a:gd name="connsiteX11" fmla="*/ 1102 w 10203"/>
                <a:gd name="connsiteY11" fmla="*/ 0 h 10166"/>
                <a:gd name="connsiteX12" fmla="*/ 0 w 10203"/>
                <a:gd name="connsiteY12" fmla="*/ 17 h 10166"/>
                <a:gd name="connsiteX0" fmla="*/ 0 w 10356"/>
                <a:gd name="connsiteY0" fmla="*/ 17 h 10119"/>
                <a:gd name="connsiteX1" fmla="*/ 580 w 10356"/>
                <a:gd name="connsiteY1" fmla="*/ 3047 h 10119"/>
                <a:gd name="connsiteX2" fmla="*/ 2581 w 10356"/>
                <a:gd name="connsiteY2" fmla="*/ 5284 h 10119"/>
                <a:gd name="connsiteX3" fmla="*/ 4728 w 10356"/>
                <a:gd name="connsiteY3" fmla="*/ 6728 h 10119"/>
                <a:gd name="connsiteX4" fmla="*/ 9089 w 10356"/>
                <a:gd name="connsiteY4" fmla="*/ 9361 h 10119"/>
                <a:gd name="connsiteX5" fmla="*/ 10356 w 10356"/>
                <a:gd name="connsiteY5" fmla="*/ 10119 h 10119"/>
                <a:gd name="connsiteX6" fmla="*/ 8937 w 10356"/>
                <a:gd name="connsiteY6" fmla="*/ 7949 h 10119"/>
                <a:gd name="connsiteX7" fmla="*/ 6048 w 10356"/>
                <a:gd name="connsiteY7" fmla="*/ 6182 h 10119"/>
                <a:gd name="connsiteX8" fmla="*/ 4406 w 10356"/>
                <a:gd name="connsiteY8" fmla="*/ 5025 h 10119"/>
                <a:gd name="connsiteX9" fmla="*/ 3321 w 10356"/>
                <a:gd name="connsiteY9" fmla="*/ 3898 h 10119"/>
                <a:gd name="connsiteX10" fmla="*/ 1946 w 10356"/>
                <a:gd name="connsiteY10" fmla="*/ 2085 h 10119"/>
                <a:gd name="connsiteX11" fmla="*/ 1102 w 10356"/>
                <a:gd name="connsiteY11" fmla="*/ 0 h 10119"/>
                <a:gd name="connsiteX12" fmla="*/ 0 w 10356"/>
                <a:gd name="connsiteY12" fmla="*/ 17 h 10119"/>
                <a:gd name="connsiteX0" fmla="*/ 0 w 10356"/>
                <a:gd name="connsiteY0" fmla="*/ 17 h 10119"/>
                <a:gd name="connsiteX1" fmla="*/ 580 w 10356"/>
                <a:gd name="connsiteY1" fmla="*/ 3047 h 10119"/>
                <a:gd name="connsiteX2" fmla="*/ 2581 w 10356"/>
                <a:gd name="connsiteY2" fmla="*/ 5284 h 10119"/>
                <a:gd name="connsiteX3" fmla="*/ 4728 w 10356"/>
                <a:gd name="connsiteY3" fmla="*/ 6728 h 10119"/>
                <a:gd name="connsiteX4" fmla="*/ 9089 w 10356"/>
                <a:gd name="connsiteY4" fmla="*/ 9361 h 10119"/>
                <a:gd name="connsiteX5" fmla="*/ 10356 w 10356"/>
                <a:gd name="connsiteY5" fmla="*/ 10119 h 10119"/>
                <a:gd name="connsiteX6" fmla="*/ 8937 w 10356"/>
                <a:gd name="connsiteY6" fmla="*/ 7949 h 10119"/>
                <a:gd name="connsiteX7" fmla="*/ 8839 w 10356"/>
                <a:gd name="connsiteY7" fmla="*/ 7826 h 10119"/>
                <a:gd name="connsiteX8" fmla="*/ 6048 w 10356"/>
                <a:gd name="connsiteY8" fmla="*/ 6182 h 10119"/>
                <a:gd name="connsiteX9" fmla="*/ 4406 w 10356"/>
                <a:gd name="connsiteY9" fmla="*/ 5025 h 10119"/>
                <a:gd name="connsiteX10" fmla="*/ 3321 w 10356"/>
                <a:gd name="connsiteY10" fmla="*/ 3898 h 10119"/>
                <a:gd name="connsiteX11" fmla="*/ 1946 w 10356"/>
                <a:gd name="connsiteY11" fmla="*/ 2085 h 10119"/>
                <a:gd name="connsiteX12" fmla="*/ 1102 w 10356"/>
                <a:gd name="connsiteY12" fmla="*/ 0 h 10119"/>
                <a:gd name="connsiteX13" fmla="*/ 0 w 10356"/>
                <a:gd name="connsiteY13" fmla="*/ 17 h 10119"/>
                <a:gd name="connsiteX0" fmla="*/ 0 w 10356"/>
                <a:gd name="connsiteY0" fmla="*/ 17 h 10119"/>
                <a:gd name="connsiteX1" fmla="*/ 580 w 10356"/>
                <a:gd name="connsiteY1" fmla="*/ 3047 h 10119"/>
                <a:gd name="connsiteX2" fmla="*/ 2581 w 10356"/>
                <a:gd name="connsiteY2" fmla="*/ 5284 h 10119"/>
                <a:gd name="connsiteX3" fmla="*/ 4728 w 10356"/>
                <a:gd name="connsiteY3" fmla="*/ 6728 h 10119"/>
                <a:gd name="connsiteX4" fmla="*/ 9089 w 10356"/>
                <a:gd name="connsiteY4" fmla="*/ 9361 h 10119"/>
                <a:gd name="connsiteX5" fmla="*/ 10356 w 10356"/>
                <a:gd name="connsiteY5" fmla="*/ 10119 h 10119"/>
                <a:gd name="connsiteX6" fmla="*/ 8937 w 10356"/>
                <a:gd name="connsiteY6" fmla="*/ 7949 h 10119"/>
                <a:gd name="connsiteX7" fmla="*/ 6048 w 10356"/>
                <a:gd name="connsiteY7" fmla="*/ 6182 h 10119"/>
                <a:gd name="connsiteX8" fmla="*/ 4406 w 10356"/>
                <a:gd name="connsiteY8" fmla="*/ 5025 h 10119"/>
                <a:gd name="connsiteX9" fmla="*/ 3321 w 10356"/>
                <a:gd name="connsiteY9" fmla="*/ 3898 h 10119"/>
                <a:gd name="connsiteX10" fmla="*/ 1946 w 10356"/>
                <a:gd name="connsiteY10" fmla="*/ 2085 h 10119"/>
                <a:gd name="connsiteX11" fmla="*/ 1102 w 10356"/>
                <a:gd name="connsiteY11" fmla="*/ 0 h 10119"/>
                <a:gd name="connsiteX12" fmla="*/ 0 w 10356"/>
                <a:gd name="connsiteY12" fmla="*/ 17 h 10119"/>
                <a:gd name="connsiteX0" fmla="*/ 0 w 10356"/>
                <a:gd name="connsiteY0" fmla="*/ 17 h 10119"/>
                <a:gd name="connsiteX1" fmla="*/ 580 w 10356"/>
                <a:gd name="connsiteY1" fmla="*/ 3047 h 10119"/>
                <a:gd name="connsiteX2" fmla="*/ 2581 w 10356"/>
                <a:gd name="connsiteY2" fmla="*/ 5284 h 10119"/>
                <a:gd name="connsiteX3" fmla="*/ 4728 w 10356"/>
                <a:gd name="connsiteY3" fmla="*/ 6728 h 10119"/>
                <a:gd name="connsiteX4" fmla="*/ 9089 w 10356"/>
                <a:gd name="connsiteY4" fmla="*/ 9361 h 10119"/>
                <a:gd name="connsiteX5" fmla="*/ 10356 w 10356"/>
                <a:gd name="connsiteY5" fmla="*/ 10119 h 10119"/>
                <a:gd name="connsiteX6" fmla="*/ 8918 w 10356"/>
                <a:gd name="connsiteY6" fmla="*/ 7871 h 10119"/>
                <a:gd name="connsiteX7" fmla="*/ 6048 w 10356"/>
                <a:gd name="connsiteY7" fmla="*/ 6182 h 10119"/>
                <a:gd name="connsiteX8" fmla="*/ 4406 w 10356"/>
                <a:gd name="connsiteY8" fmla="*/ 5025 h 10119"/>
                <a:gd name="connsiteX9" fmla="*/ 3321 w 10356"/>
                <a:gd name="connsiteY9" fmla="*/ 3898 h 10119"/>
                <a:gd name="connsiteX10" fmla="*/ 1946 w 10356"/>
                <a:gd name="connsiteY10" fmla="*/ 2085 h 10119"/>
                <a:gd name="connsiteX11" fmla="*/ 1102 w 10356"/>
                <a:gd name="connsiteY11" fmla="*/ 0 h 10119"/>
                <a:gd name="connsiteX12" fmla="*/ 0 w 10356"/>
                <a:gd name="connsiteY12" fmla="*/ 17 h 10119"/>
                <a:gd name="connsiteX0" fmla="*/ 0 w 10356"/>
                <a:gd name="connsiteY0" fmla="*/ 17 h 10119"/>
                <a:gd name="connsiteX1" fmla="*/ 580 w 10356"/>
                <a:gd name="connsiteY1" fmla="*/ 3047 h 10119"/>
                <a:gd name="connsiteX2" fmla="*/ 2581 w 10356"/>
                <a:gd name="connsiteY2" fmla="*/ 5284 h 10119"/>
                <a:gd name="connsiteX3" fmla="*/ 4728 w 10356"/>
                <a:gd name="connsiteY3" fmla="*/ 6728 h 10119"/>
                <a:gd name="connsiteX4" fmla="*/ 9089 w 10356"/>
                <a:gd name="connsiteY4" fmla="*/ 9361 h 10119"/>
                <a:gd name="connsiteX5" fmla="*/ 10356 w 10356"/>
                <a:gd name="connsiteY5" fmla="*/ 10119 h 10119"/>
                <a:gd name="connsiteX6" fmla="*/ 8918 w 10356"/>
                <a:gd name="connsiteY6" fmla="*/ 7871 h 10119"/>
                <a:gd name="connsiteX7" fmla="*/ 7691 w 10356"/>
                <a:gd name="connsiteY7" fmla="*/ 7148 h 10119"/>
                <a:gd name="connsiteX8" fmla="*/ 6048 w 10356"/>
                <a:gd name="connsiteY8" fmla="*/ 6182 h 10119"/>
                <a:gd name="connsiteX9" fmla="*/ 4406 w 10356"/>
                <a:gd name="connsiteY9" fmla="*/ 5025 h 10119"/>
                <a:gd name="connsiteX10" fmla="*/ 3321 w 10356"/>
                <a:gd name="connsiteY10" fmla="*/ 3898 h 10119"/>
                <a:gd name="connsiteX11" fmla="*/ 1946 w 10356"/>
                <a:gd name="connsiteY11" fmla="*/ 2085 h 10119"/>
                <a:gd name="connsiteX12" fmla="*/ 1102 w 10356"/>
                <a:gd name="connsiteY12" fmla="*/ 0 h 10119"/>
                <a:gd name="connsiteX13" fmla="*/ 0 w 10356"/>
                <a:gd name="connsiteY13" fmla="*/ 17 h 10119"/>
                <a:gd name="connsiteX0" fmla="*/ 0 w 10356"/>
                <a:gd name="connsiteY0" fmla="*/ 17 h 10119"/>
                <a:gd name="connsiteX1" fmla="*/ 580 w 10356"/>
                <a:gd name="connsiteY1" fmla="*/ 3047 h 10119"/>
                <a:gd name="connsiteX2" fmla="*/ 2581 w 10356"/>
                <a:gd name="connsiteY2" fmla="*/ 5284 h 10119"/>
                <a:gd name="connsiteX3" fmla="*/ 4728 w 10356"/>
                <a:gd name="connsiteY3" fmla="*/ 6728 h 10119"/>
                <a:gd name="connsiteX4" fmla="*/ 9089 w 10356"/>
                <a:gd name="connsiteY4" fmla="*/ 9361 h 10119"/>
                <a:gd name="connsiteX5" fmla="*/ 10356 w 10356"/>
                <a:gd name="connsiteY5" fmla="*/ 10119 h 10119"/>
                <a:gd name="connsiteX6" fmla="*/ 8918 w 10356"/>
                <a:gd name="connsiteY6" fmla="*/ 7871 h 10119"/>
                <a:gd name="connsiteX7" fmla="*/ 7691 w 10356"/>
                <a:gd name="connsiteY7" fmla="*/ 7148 h 10119"/>
                <a:gd name="connsiteX8" fmla="*/ 6048 w 10356"/>
                <a:gd name="connsiteY8" fmla="*/ 6182 h 10119"/>
                <a:gd name="connsiteX9" fmla="*/ 4406 w 10356"/>
                <a:gd name="connsiteY9" fmla="*/ 5025 h 10119"/>
                <a:gd name="connsiteX10" fmla="*/ 3321 w 10356"/>
                <a:gd name="connsiteY10" fmla="*/ 3898 h 10119"/>
                <a:gd name="connsiteX11" fmla="*/ 1946 w 10356"/>
                <a:gd name="connsiteY11" fmla="*/ 2085 h 10119"/>
                <a:gd name="connsiteX12" fmla="*/ 1102 w 10356"/>
                <a:gd name="connsiteY12" fmla="*/ 0 h 10119"/>
                <a:gd name="connsiteX13" fmla="*/ 0 w 10356"/>
                <a:gd name="connsiteY13" fmla="*/ 17 h 10119"/>
                <a:gd name="connsiteX0" fmla="*/ 0 w 10413"/>
                <a:gd name="connsiteY0" fmla="*/ 17 h 10119"/>
                <a:gd name="connsiteX1" fmla="*/ 580 w 10413"/>
                <a:gd name="connsiteY1" fmla="*/ 3047 h 10119"/>
                <a:gd name="connsiteX2" fmla="*/ 2581 w 10413"/>
                <a:gd name="connsiteY2" fmla="*/ 5284 h 10119"/>
                <a:gd name="connsiteX3" fmla="*/ 4728 w 10413"/>
                <a:gd name="connsiteY3" fmla="*/ 6728 h 10119"/>
                <a:gd name="connsiteX4" fmla="*/ 9089 w 10413"/>
                <a:gd name="connsiteY4" fmla="*/ 9361 h 10119"/>
                <a:gd name="connsiteX5" fmla="*/ 10413 w 10413"/>
                <a:gd name="connsiteY5" fmla="*/ 10119 h 10119"/>
                <a:gd name="connsiteX6" fmla="*/ 8918 w 10413"/>
                <a:gd name="connsiteY6" fmla="*/ 7871 h 10119"/>
                <a:gd name="connsiteX7" fmla="*/ 7691 w 10413"/>
                <a:gd name="connsiteY7" fmla="*/ 7148 h 10119"/>
                <a:gd name="connsiteX8" fmla="*/ 6048 w 10413"/>
                <a:gd name="connsiteY8" fmla="*/ 6182 h 10119"/>
                <a:gd name="connsiteX9" fmla="*/ 4406 w 10413"/>
                <a:gd name="connsiteY9" fmla="*/ 5025 h 10119"/>
                <a:gd name="connsiteX10" fmla="*/ 3321 w 10413"/>
                <a:gd name="connsiteY10" fmla="*/ 3898 h 10119"/>
                <a:gd name="connsiteX11" fmla="*/ 1946 w 10413"/>
                <a:gd name="connsiteY11" fmla="*/ 2085 h 10119"/>
                <a:gd name="connsiteX12" fmla="*/ 1102 w 10413"/>
                <a:gd name="connsiteY12" fmla="*/ 0 h 10119"/>
                <a:gd name="connsiteX13" fmla="*/ 0 w 10413"/>
                <a:gd name="connsiteY13" fmla="*/ 17 h 10119"/>
                <a:gd name="connsiteX0" fmla="*/ 0 w 10413"/>
                <a:gd name="connsiteY0" fmla="*/ 17 h 10119"/>
                <a:gd name="connsiteX1" fmla="*/ 580 w 10413"/>
                <a:gd name="connsiteY1" fmla="*/ 3047 h 10119"/>
                <a:gd name="connsiteX2" fmla="*/ 2581 w 10413"/>
                <a:gd name="connsiteY2" fmla="*/ 5284 h 10119"/>
                <a:gd name="connsiteX3" fmla="*/ 4728 w 10413"/>
                <a:gd name="connsiteY3" fmla="*/ 6728 h 10119"/>
                <a:gd name="connsiteX4" fmla="*/ 9089 w 10413"/>
                <a:gd name="connsiteY4" fmla="*/ 9361 h 10119"/>
                <a:gd name="connsiteX5" fmla="*/ 10413 w 10413"/>
                <a:gd name="connsiteY5" fmla="*/ 10119 h 10119"/>
                <a:gd name="connsiteX6" fmla="*/ 9451 w 10413"/>
                <a:gd name="connsiteY6" fmla="*/ 8841 h 10119"/>
                <a:gd name="connsiteX7" fmla="*/ 8918 w 10413"/>
                <a:gd name="connsiteY7" fmla="*/ 7871 h 10119"/>
                <a:gd name="connsiteX8" fmla="*/ 7691 w 10413"/>
                <a:gd name="connsiteY8" fmla="*/ 7148 h 10119"/>
                <a:gd name="connsiteX9" fmla="*/ 6048 w 10413"/>
                <a:gd name="connsiteY9" fmla="*/ 6182 h 10119"/>
                <a:gd name="connsiteX10" fmla="*/ 4406 w 10413"/>
                <a:gd name="connsiteY10" fmla="*/ 5025 h 10119"/>
                <a:gd name="connsiteX11" fmla="*/ 3321 w 10413"/>
                <a:gd name="connsiteY11" fmla="*/ 3898 h 10119"/>
                <a:gd name="connsiteX12" fmla="*/ 1946 w 10413"/>
                <a:gd name="connsiteY12" fmla="*/ 2085 h 10119"/>
                <a:gd name="connsiteX13" fmla="*/ 1102 w 10413"/>
                <a:gd name="connsiteY13" fmla="*/ 0 h 10119"/>
                <a:gd name="connsiteX14" fmla="*/ 0 w 10413"/>
                <a:gd name="connsiteY14" fmla="*/ 17 h 10119"/>
                <a:gd name="connsiteX0" fmla="*/ 0 w 10413"/>
                <a:gd name="connsiteY0" fmla="*/ 17 h 10119"/>
                <a:gd name="connsiteX1" fmla="*/ 580 w 10413"/>
                <a:gd name="connsiteY1" fmla="*/ 3047 h 10119"/>
                <a:gd name="connsiteX2" fmla="*/ 2581 w 10413"/>
                <a:gd name="connsiteY2" fmla="*/ 5284 h 10119"/>
                <a:gd name="connsiteX3" fmla="*/ 4728 w 10413"/>
                <a:gd name="connsiteY3" fmla="*/ 6728 h 10119"/>
                <a:gd name="connsiteX4" fmla="*/ 9089 w 10413"/>
                <a:gd name="connsiteY4" fmla="*/ 9361 h 10119"/>
                <a:gd name="connsiteX5" fmla="*/ 10413 w 10413"/>
                <a:gd name="connsiteY5" fmla="*/ 10119 h 10119"/>
                <a:gd name="connsiteX6" fmla="*/ 9547 w 10413"/>
                <a:gd name="connsiteY6" fmla="*/ 8841 h 10119"/>
                <a:gd name="connsiteX7" fmla="*/ 8918 w 10413"/>
                <a:gd name="connsiteY7" fmla="*/ 7871 h 10119"/>
                <a:gd name="connsiteX8" fmla="*/ 7691 w 10413"/>
                <a:gd name="connsiteY8" fmla="*/ 7148 h 10119"/>
                <a:gd name="connsiteX9" fmla="*/ 6048 w 10413"/>
                <a:gd name="connsiteY9" fmla="*/ 6182 h 10119"/>
                <a:gd name="connsiteX10" fmla="*/ 4406 w 10413"/>
                <a:gd name="connsiteY10" fmla="*/ 5025 h 10119"/>
                <a:gd name="connsiteX11" fmla="*/ 3321 w 10413"/>
                <a:gd name="connsiteY11" fmla="*/ 3898 h 10119"/>
                <a:gd name="connsiteX12" fmla="*/ 1946 w 10413"/>
                <a:gd name="connsiteY12" fmla="*/ 2085 h 10119"/>
                <a:gd name="connsiteX13" fmla="*/ 1102 w 10413"/>
                <a:gd name="connsiteY13" fmla="*/ 0 h 10119"/>
                <a:gd name="connsiteX14" fmla="*/ 0 w 10413"/>
                <a:gd name="connsiteY14" fmla="*/ 17 h 10119"/>
                <a:gd name="connsiteX0" fmla="*/ 10413 w 11103"/>
                <a:gd name="connsiteY0" fmla="*/ 10119 h 10401"/>
                <a:gd name="connsiteX1" fmla="*/ 9547 w 11103"/>
                <a:gd name="connsiteY1" fmla="*/ 8841 h 10401"/>
                <a:gd name="connsiteX2" fmla="*/ 8918 w 11103"/>
                <a:gd name="connsiteY2" fmla="*/ 7871 h 10401"/>
                <a:gd name="connsiteX3" fmla="*/ 7691 w 11103"/>
                <a:gd name="connsiteY3" fmla="*/ 7148 h 10401"/>
                <a:gd name="connsiteX4" fmla="*/ 6048 w 11103"/>
                <a:gd name="connsiteY4" fmla="*/ 6182 h 10401"/>
                <a:gd name="connsiteX5" fmla="*/ 4406 w 11103"/>
                <a:gd name="connsiteY5" fmla="*/ 5025 h 10401"/>
                <a:gd name="connsiteX6" fmla="*/ 3321 w 11103"/>
                <a:gd name="connsiteY6" fmla="*/ 3898 h 10401"/>
                <a:gd name="connsiteX7" fmla="*/ 1946 w 11103"/>
                <a:gd name="connsiteY7" fmla="*/ 2085 h 10401"/>
                <a:gd name="connsiteX8" fmla="*/ 1102 w 11103"/>
                <a:gd name="connsiteY8" fmla="*/ 0 h 10401"/>
                <a:gd name="connsiteX9" fmla="*/ 0 w 11103"/>
                <a:gd name="connsiteY9" fmla="*/ 17 h 10401"/>
                <a:gd name="connsiteX10" fmla="*/ 580 w 11103"/>
                <a:gd name="connsiteY10" fmla="*/ 3047 h 10401"/>
                <a:gd name="connsiteX11" fmla="*/ 2581 w 11103"/>
                <a:gd name="connsiteY11" fmla="*/ 5284 h 10401"/>
                <a:gd name="connsiteX12" fmla="*/ 4728 w 11103"/>
                <a:gd name="connsiteY12" fmla="*/ 6728 h 10401"/>
                <a:gd name="connsiteX13" fmla="*/ 9089 w 11103"/>
                <a:gd name="connsiteY13" fmla="*/ 9361 h 10401"/>
                <a:gd name="connsiteX14" fmla="*/ 11103 w 11103"/>
                <a:gd name="connsiteY14" fmla="*/ 10401 h 10401"/>
                <a:gd name="connsiteX0" fmla="*/ 9547 w 11103"/>
                <a:gd name="connsiteY0" fmla="*/ 8841 h 10401"/>
                <a:gd name="connsiteX1" fmla="*/ 8918 w 11103"/>
                <a:gd name="connsiteY1" fmla="*/ 7871 h 10401"/>
                <a:gd name="connsiteX2" fmla="*/ 7691 w 11103"/>
                <a:gd name="connsiteY2" fmla="*/ 7148 h 10401"/>
                <a:gd name="connsiteX3" fmla="*/ 6048 w 11103"/>
                <a:gd name="connsiteY3" fmla="*/ 6182 h 10401"/>
                <a:gd name="connsiteX4" fmla="*/ 4406 w 11103"/>
                <a:gd name="connsiteY4" fmla="*/ 5025 h 10401"/>
                <a:gd name="connsiteX5" fmla="*/ 3321 w 11103"/>
                <a:gd name="connsiteY5" fmla="*/ 3898 h 10401"/>
                <a:gd name="connsiteX6" fmla="*/ 1946 w 11103"/>
                <a:gd name="connsiteY6" fmla="*/ 2085 h 10401"/>
                <a:gd name="connsiteX7" fmla="*/ 1102 w 11103"/>
                <a:gd name="connsiteY7" fmla="*/ 0 h 10401"/>
                <a:gd name="connsiteX8" fmla="*/ 0 w 11103"/>
                <a:gd name="connsiteY8" fmla="*/ 17 h 10401"/>
                <a:gd name="connsiteX9" fmla="*/ 580 w 11103"/>
                <a:gd name="connsiteY9" fmla="*/ 3047 h 10401"/>
                <a:gd name="connsiteX10" fmla="*/ 2581 w 11103"/>
                <a:gd name="connsiteY10" fmla="*/ 5284 h 10401"/>
                <a:gd name="connsiteX11" fmla="*/ 4728 w 11103"/>
                <a:gd name="connsiteY11" fmla="*/ 6728 h 10401"/>
                <a:gd name="connsiteX12" fmla="*/ 9089 w 11103"/>
                <a:gd name="connsiteY12" fmla="*/ 9361 h 10401"/>
                <a:gd name="connsiteX13" fmla="*/ 11103 w 11103"/>
                <a:gd name="connsiteY13" fmla="*/ 10401 h 10401"/>
                <a:gd name="connsiteX0" fmla="*/ 9547 w 10432"/>
                <a:gd name="connsiteY0" fmla="*/ 8841 h 10108"/>
                <a:gd name="connsiteX1" fmla="*/ 8918 w 10432"/>
                <a:gd name="connsiteY1" fmla="*/ 7871 h 10108"/>
                <a:gd name="connsiteX2" fmla="*/ 7691 w 10432"/>
                <a:gd name="connsiteY2" fmla="*/ 7148 h 10108"/>
                <a:gd name="connsiteX3" fmla="*/ 6048 w 10432"/>
                <a:gd name="connsiteY3" fmla="*/ 6182 h 10108"/>
                <a:gd name="connsiteX4" fmla="*/ 4406 w 10432"/>
                <a:gd name="connsiteY4" fmla="*/ 5025 h 10108"/>
                <a:gd name="connsiteX5" fmla="*/ 3321 w 10432"/>
                <a:gd name="connsiteY5" fmla="*/ 3898 h 10108"/>
                <a:gd name="connsiteX6" fmla="*/ 1946 w 10432"/>
                <a:gd name="connsiteY6" fmla="*/ 2085 h 10108"/>
                <a:gd name="connsiteX7" fmla="*/ 1102 w 10432"/>
                <a:gd name="connsiteY7" fmla="*/ 0 h 10108"/>
                <a:gd name="connsiteX8" fmla="*/ 0 w 10432"/>
                <a:gd name="connsiteY8" fmla="*/ 17 h 10108"/>
                <a:gd name="connsiteX9" fmla="*/ 580 w 10432"/>
                <a:gd name="connsiteY9" fmla="*/ 3047 h 10108"/>
                <a:gd name="connsiteX10" fmla="*/ 2581 w 10432"/>
                <a:gd name="connsiteY10" fmla="*/ 5284 h 10108"/>
                <a:gd name="connsiteX11" fmla="*/ 4728 w 10432"/>
                <a:gd name="connsiteY11" fmla="*/ 6728 h 10108"/>
                <a:gd name="connsiteX12" fmla="*/ 9089 w 10432"/>
                <a:gd name="connsiteY12" fmla="*/ 9361 h 10108"/>
                <a:gd name="connsiteX13" fmla="*/ 10432 w 10432"/>
                <a:gd name="connsiteY13" fmla="*/ 10108 h 10108"/>
                <a:gd name="connsiteX0" fmla="*/ 8918 w 10432"/>
                <a:gd name="connsiteY0" fmla="*/ 7871 h 10108"/>
                <a:gd name="connsiteX1" fmla="*/ 7691 w 10432"/>
                <a:gd name="connsiteY1" fmla="*/ 7148 h 10108"/>
                <a:gd name="connsiteX2" fmla="*/ 6048 w 10432"/>
                <a:gd name="connsiteY2" fmla="*/ 6182 h 10108"/>
                <a:gd name="connsiteX3" fmla="*/ 4406 w 10432"/>
                <a:gd name="connsiteY3" fmla="*/ 5025 h 10108"/>
                <a:gd name="connsiteX4" fmla="*/ 3321 w 10432"/>
                <a:gd name="connsiteY4" fmla="*/ 3898 h 10108"/>
                <a:gd name="connsiteX5" fmla="*/ 1946 w 10432"/>
                <a:gd name="connsiteY5" fmla="*/ 2085 h 10108"/>
                <a:gd name="connsiteX6" fmla="*/ 1102 w 10432"/>
                <a:gd name="connsiteY6" fmla="*/ 0 h 10108"/>
                <a:gd name="connsiteX7" fmla="*/ 0 w 10432"/>
                <a:gd name="connsiteY7" fmla="*/ 17 h 10108"/>
                <a:gd name="connsiteX8" fmla="*/ 580 w 10432"/>
                <a:gd name="connsiteY8" fmla="*/ 3047 h 10108"/>
                <a:gd name="connsiteX9" fmla="*/ 2581 w 10432"/>
                <a:gd name="connsiteY9" fmla="*/ 5284 h 10108"/>
                <a:gd name="connsiteX10" fmla="*/ 4728 w 10432"/>
                <a:gd name="connsiteY10" fmla="*/ 6728 h 10108"/>
                <a:gd name="connsiteX11" fmla="*/ 9089 w 10432"/>
                <a:gd name="connsiteY11" fmla="*/ 9361 h 10108"/>
                <a:gd name="connsiteX12" fmla="*/ 10432 w 10432"/>
                <a:gd name="connsiteY12" fmla="*/ 10108 h 10108"/>
                <a:gd name="connsiteX0" fmla="*/ 9110 w 10432"/>
                <a:gd name="connsiteY0" fmla="*/ 7969 h 10108"/>
                <a:gd name="connsiteX1" fmla="*/ 7691 w 10432"/>
                <a:gd name="connsiteY1" fmla="*/ 7148 h 10108"/>
                <a:gd name="connsiteX2" fmla="*/ 6048 w 10432"/>
                <a:gd name="connsiteY2" fmla="*/ 6182 h 10108"/>
                <a:gd name="connsiteX3" fmla="*/ 4406 w 10432"/>
                <a:gd name="connsiteY3" fmla="*/ 5025 h 10108"/>
                <a:gd name="connsiteX4" fmla="*/ 3321 w 10432"/>
                <a:gd name="connsiteY4" fmla="*/ 3898 h 10108"/>
                <a:gd name="connsiteX5" fmla="*/ 1946 w 10432"/>
                <a:gd name="connsiteY5" fmla="*/ 2085 h 10108"/>
                <a:gd name="connsiteX6" fmla="*/ 1102 w 10432"/>
                <a:gd name="connsiteY6" fmla="*/ 0 h 10108"/>
                <a:gd name="connsiteX7" fmla="*/ 0 w 10432"/>
                <a:gd name="connsiteY7" fmla="*/ 17 h 10108"/>
                <a:gd name="connsiteX8" fmla="*/ 580 w 10432"/>
                <a:gd name="connsiteY8" fmla="*/ 3047 h 10108"/>
                <a:gd name="connsiteX9" fmla="*/ 2581 w 10432"/>
                <a:gd name="connsiteY9" fmla="*/ 5284 h 10108"/>
                <a:gd name="connsiteX10" fmla="*/ 4728 w 10432"/>
                <a:gd name="connsiteY10" fmla="*/ 6728 h 10108"/>
                <a:gd name="connsiteX11" fmla="*/ 9089 w 10432"/>
                <a:gd name="connsiteY11" fmla="*/ 9361 h 10108"/>
                <a:gd name="connsiteX12" fmla="*/ 10432 w 10432"/>
                <a:gd name="connsiteY12" fmla="*/ 10108 h 10108"/>
                <a:gd name="connsiteX0" fmla="*/ 9254 w 10432"/>
                <a:gd name="connsiteY0" fmla="*/ 7969 h 10108"/>
                <a:gd name="connsiteX1" fmla="*/ 7691 w 10432"/>
                <a:gd name="connsiteY1" fmla="*/ 7148 h 10108"/>
                <a:gd name="connsiteX2" fmla="*/ 6048 w 10432"/>
                <a:gd name="connsiteY2" fmla="*/ 6182 h 10108"/>
                <a:gd name="connsiteX3" fmla="*/ 4406 w 10432"/>
                <a:gd name="connsiteY3" fmla="*/ 5025 h 10108"/>
                <a:gd name="connsiteX4" fmla="*/ 3321 w 10432"/>
                <a:gd name="connsiteY4" fmla="*/ 3898 h 10108"/>
                <a:gd name="connsiteX5" fmla="*/ 1946 w 10432"/>
                <a:gd name="connsiteY5" fmla="*/ 2085 h 10108"/>
                <a:gd name="connsiteX6" fmla="*/ 1102 w 10432"/>
                <a:gd name="connsiteY6" fmla="*/ 0 h 10108"/>
                <a:gd name="connsiteX7" fmla="*/ 0 w 10432"/>
                <a:gd name="connsiteY7" fmla="*/ 17 h 10108"/>
                <a:gd name="connsiteX8" fmla="*/ 580 w 10432"/>
                <a:gd name="connsiteY8" fmla="*/ 3047 h 10108"/>
                <a:gd name="connsiteX9" fmla="*/ 2581 w 10432"/>
                <a:gd name="connsiteY9" fmla="*/ 5284 h 10108"/>
                <a:gd name="connsiteX10" fmla="*/ 4728 w 10432"/>
                <a:gd name="connsiteY10" fmla="*/ 6728 h 10108"/>
                <a:gd name="connsiteX11" fmla="*/ 9089 w 10432"/>
                <a:gd name="connsiteY11" fmla="*/ 9361 h 10108"/>
                <a:gd name="connsiteX12" fmla="*/ 10432 w 10432"/>
                <a:gd name="connsiteY12" fmla="*/ 10108 h 10108"/>
                <a:gd name="connsiteX0" fmla="*/ 8977 w 10432"/>
                <a:gd name="connsiteY0" fmla="*/ 7886 h 10108"/>
                <a:gd name="connsiteX1" fmla="*/ 7691 w 10432"/>
                <a:gd name="connsiteY1" fmla="*/ 7148 h 10108"/>
                <a:gd name="connsiteX2" fmla="*/ 6048 w 10432"/>
                <a:gd name="connsiteY2" fmla="*/ 6182 h 10108"/>
                <a:gd name="connsiteX3" fmla="*/ 4406 w 10432"/>
                <a:gd name="connsiteY3" fmla="*/ 5025 h 10108"/>
                <a:gd name="connsiteX4" fmla="*/ 3321 w 10432"/>
                <a:gd name="connsiteY4" fmla="*/ 3898 h 10108"/>
                <a:gd name="connsiteX5" fmla="*/ 1946 w 10432"/>
                <a:gd name="connsiteY5" fmla="*/ 2085 h 10108"/>
                <a:gd name="connsiteX6" fmla="*/ 1102 w 10432"/>
                <a:gd name="connsiteY6" fmla="*/ 0 h 10108"/>
                <a:gd name="connsiteX7" fmla="*/ 0 w 10432"/>
                <a:gd name="connsiteY7" fmla="*/ 17 h 10108"/>
                <a:gd name="connsiteX8" fmla="*/ 580 w 10432"/>
                <a:gd name="connsiteY8" fmla="*/ 3047 h 10108"/>
                <a:gd name="connsiteX9" fmla="*/ 2581 w 10432"/>
                <a:gd name="connsiteY9" fmla="*/ 5284 h 10108"/>
                <a:gd name="connsiteX10" fmla="*/ 4728 w 10432"/>
                <a:gd name="connsiteY10" fmla="*/ 6728 h 10108"/>
                <a:gd name="connsiteX11" fmla="*/ 9089 w 10432"/>
                <a:gd name="connsiteY11" fmla="*/ 9361 h 10108"/>
                <a:gd name="connsiteX12" fmla="*/ 10432 w 10432"/>
                <a:gd name="connsiteY12" fmla="*/ 10108 h 10108"/>
                <a:gd name="connsiteX0" fmla="*/ 9032 w 10432"/>
                <a:gd name="connsiteY0" fmla="*/ 7886 h 10108"/>
                <a:gd name="connsiteX1" fmla="*/ 7691 w 10432"/>
                <a:gd name="connsiteY1" fmla="*/ 7148 h 10108"/>
                <a:gd name="connsiteX2" fmla="*/ 6048 w 10432"/>
                <a:gd name="connsiteY2" fmla="*/ 6182 h 10108"/>
                <a:gd name="connsiteX3" fmla="*/ 4406 w 10432"/>
                <a:gd name="connsiteY3" fmla="*/ 5025 h 10108"/>
                <a:gd name="connsiteX4" fmla="*/ 3321 w 10432"/>
                <a:gd name="connsiteY4" fmla="*/ 3898 h 10108"/>
                <a:gd name="connsiteX5" fmla="*/ 1946 w 10432"/>
                <a:gd name="connsiteY5" fmla="*/ 2085 h 10108"/>
                <a:gd name="connsiteX6" fmla="*/ 1102 w 10432"/>
                <a:gd name="connsiteY6" fmla="*/ 0 h 10108"/>
                <a:gd name="connsiteX7" fmla="*/ 0 w 10432"/>
                <a:gd name="connsiteY7" fmla="*/ 17 h 10108"/>
                <a:gd name="connsiteX8" fmla="*/ 580 w 10432"/>
                <a:gd name="connsiteY8" fmla="*/ 3047 h 10108"/>
                <a:gd name="connsiteX9" fmla="*/ 2581 w 10432"/>
                <a:gd name="connsiteY9" fmla="*/ 5284 h 10108"/>
                <a:gd name="connsiteX10" fmla="*/ 4728 w 10432"/>
                <a:gd name="connsiteY10" fmla="*/ 6728 h 10108"/>
                <a:gd name="connsiteX11" fmla="*/ 9089 w 10432"/>
                <a:gd name="connsiteY11" fmla="*/ 9361 h 10108"/>
                <a:gd name="connsiteX12" fmla="*/ 10432 w 10432"/>
                <a:gd name="connsiteY12" fmla="*/ 10108 h 10108"/>
                <a:gd name="connsiteX0" fmla="*/ 9032 w 10321"/>
                <a:gd name="connsiteY0" fmla="*/ 7886 h 10085"/>
                <a:gd name="connsiteX1" fmla="*/ 7691 w 10321"/>
                <a:gd name="connsiteY1" fmla="*/ 7148 h 10085"/>
                <a:gd name="connsiteX2" fmla="*/ 6048 w 10321"/>
                <a:gd name="connsiteY2" fmla="*/ 6182 h 10085"/>
                <a:gd name="connsiteX3" fmla="*/ 4406 w 10321"/>
                <a:gd name="connsiteY3" fmla="*/ 5025 h 10085"/>
                <a:gd name="connsiteX4" fmla="*/ 3321 w 10321"/>
                <a:gd name="connsiteY4" fmla="*/ 3898 h 10085"/>
                <a:gd name="connsiteX5" fmla="*/ 1946 w 10321"/>
                <a:gd name="connsiteY5" fmla="*/ 2085 h 10085"/>
                <a:gd name="connsiteX6" fmla="*/ 1102 w 10321"/>
                <a:gd name="connsiteY6" fmla="*/ 0 h 10085"/>
                <a:gd name="connsiteX7" fmla="*/ 0 w 10321"/>
                <a:gd name="connsiteY7" fmla="*/ 17 h 10085"/>
                <a:gd name="connsiteX8" fmla="*/ 580 w 10321"/>
                <a:gd name="connsiteY8" fmla="*/ 3047 h 10085"/>
                <a:gd name="connsiteX9" fmla="*/ 2581 w 10321"/>
                <a:gd name="connsiteY9" fmla="*/ 5284 h 10085"/>
                <a:gd name="connsiteX10" fmla="*/ 4728 w 10321"/>
                <a:gd name="connsiteY10" fmla="*/ 6728 h 10085"/>
                <a:gd name="connsiteX11" fmla="*/ 9089 w 10321"/>
                <a:gd name="connsiteY11" fmla="*/ 9361 h 10085"/>
                <a:gd name="connsiteX12" fmla="*/ 10321 w 10321"/>
                <a:gd name="connsiteY12" fmla="*/ 10085 h 10085"/>
                <a:gd name="connsiteX0" fmla="*/ 9032 w 10413"/>
                <a:gd name="connsiteY0" fmla="*/ 7886 h 10085"/>
                <a:gd name="connsiteX1" fmla="*/ 7691 w 10413"/>
                <a:gd name="connsiteY1" fmla="*/ 7148 h 10085"/>
                <a:gd name="connsiteX2" fmla="*/ 6048 w 10413"/>
                <a:gd name="connsiteY2" fmla="*/ 6182 h 10085"/>
                <a:gd name="connsiteX3" fmla="*/ 4406 w 10413"/>
                <a:gd name="connsiteY3" fmla="*/ 5025 h 10085"/>
                <a:gd name="connsiteX4" fmla="*/ 3321 w 10413"/>
                <a:gd name="connsiteY4" fmla="*/ 3898 h 10085"/>
                <a:gd name="connsiteX5" fmla="*/ 1946 w 10413"/>
                <a:gd name="connsiteY5" fmla="*/ 2085 h 10085"/>
                <a:gd name="connsiteX6" fmla="*/ 1102 w 10413"/>
                <a:gd name="connsiteY6" fmla="*/ 0 h 10085"/>
                <a:gd name="connsiteX7" fmla="*/ 0 w 10413"/>
                <a:gd name="connsiteY7" fmla="*/ 17 h 10085"/>
                <a:gd name="connsiteX8" fmla="*/ 580 w 10413"/>
                <a:gd name="connsiteY8" fmla="*/ 3047 h 10085"/>
                <a:gd name="connsiteX9" fmla="*/ 2581 w 10413"/>
                <a:gd name="connsiteY9" fmla="*/ 5284 h 10085"/>
                <a:gd name="connsiteX10" fmla="*/ 4728 w 10413"/>
                <a:gd name="connsiteY10" fmla="*/ 6728 h 10085"/>
                <a:gd name="connsiteX11" fmla="*/ 9089 w 10413"/>
                <a:gd name="connsiteY11" fmla="*/ 9361 h 10085"/>
                <a:gd name="connsiteX12" fmla="*/ 10413 w 10413"/>
                <a:gd name="connsiteY12" fmla="*/ 10085 h 10085"/>
                <a:gd name="connsiteX0" fmla="*/ 9032 w 10358"/>
                <a:gd name="connsiteY0" fmla="*/ 7886 h 10085"/>
                <a:gd name="connsiteX1" fmla="*/ 7691 w 10358"/>
                <a:gd name="connsiteY1" fmla="*/ 7148 h 10085"/>
                <a:gd name="connsiteX2" fmla="*/ 6048 w 10358"/>
                <a:gd name="connsiteY2" fmla="*/ 6182 h 10085"/>
                <a:gd name="connsiteX3" fmla="*/ 4406 w 10358"/>
                <a:gd name="connsiteY3" fmla="*/ 5025 h 10085"/>
                <a:gd name="connsiteX4" fmla="*/ 3321 w 10358"/>
                <a:gd name="connsiteY4" fmla="*/ 3898 h 10085"/>
                <a:gd name="connsiteX5" fmla="*/ 1946 w 10358"/>
                <a:gd name="connsiteY5" fmla="*/ 2085 h 10085"/>
                <a:gd name="connsiteX6" fmla="*/ 1102 w 10358"/>
                <a:gd name="connsiteY6" fmla="*/ 0 h 10085"/>
                <a:gd name="connsiteX7" fmla="*/ 0 w 10358"/>
                <a:gd name="connsiteY7" fmla="*/ 17 h 10085"/>
                <a:gd name="connsiteX8" fmla="*/ 580 w 10358"/>
                <a:gd name="connsiteY8" fmla="*/ 3047 h 10085"/>
                <a:gd name="connsiteX9" fmla="*/ 2581 w 10358"/>
                <a:gd name="connsiteY9" fmla="*/ 5284 h 10085"/>
                <a:gd name="connsiteX10" fmla="*/ 4728 w 10358"/>
                <a:gd name="connsiteY10" fmla="*/ 6728 h 10085"/>
                <a:gd name="connsiteX11" fmla="*/ 9089 w 10358"/>
                <a:gd name="connsiteY11" fmla="*/ 9361 h 10085"/>
                <a:gd name="connsiteX12" fmla="*/ 10358 w 10358"/>
                <a:gd name="connsiteY12" fmla="*/ 10085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8" h="10085">
                  <a:moveTo>
                    <a:pt x="9032" y="7886"/>
                  </a:moveTo>
                  <a:lnTo>
                    <a:pt x="7691" y="7148"/>
                  </a:lnTo>
                  <a:cubicBezTo>
                    <a:pt x="7213" y="6867"/>
                    <a:pt x="6611" y="6531"/>
                    <a:pt x="6048" y="6182"/>
                  </a:cubicBezTo>
                  <a:cubicBezTo>
                    <a:pt x="5547" y="5783"/>
                    <a:pt x="4908" y="5425"/>
                    <a:pt x="4406" y="5025"/>
                  </a:cubicBezTo>
                  <a:lnTo>
                    <a:pt x="3321" y="3898"/>
                  </a:lnTo>
                  <a:cubicBezTo>
                    <a:pt x="2678" y="3214"/>
                    <a:pt x="2316" y="2734"/>
                    <a:pt x="1946" y="2085"/>
                  </a:cubicBezTo>
                  <a:cubicBezTo>
                    <a:pt x="1578" y="1434"/>
                    <a:pt x="1466" y="343"/>
                    <a:pt x="1102" y="0"/>
                  </a:cubicBezTo>
                  <a:lnTo>
                    <a:pt x="0" y="17"/>
                  </a:lnTo>
                  <a:cubicBezTo>
                    <a:pt x="22" y="480"/>
                    <a:pt x="149" y="2169"/>
                    <a:pt x="580" y="3047"/>
                  </a:cubicBezTo>
                  <a:cubicBezTo>
                    <a:pt x="1012" y="3925"/>
                    <a:pt x="1999" y="4627"/>
                    <a:pt x="2581" y="5284"/>
                  </a:cubicBezTo>
                  <a:lnTo>
                    <a:pt x="4728" y="6728"/>
                  </a:lnTo>
                  <a:lnTo>
                    <a:pt x="9089" y="9361"/>
                  </a:lnTo>
                  <a:lnTo>
                    <a:pt x="10358" y="10085"/>
                  </a:lnTo>
                </a:path>
              </a:pathLst>
            </a:custGeom>
            <a:solidFill>
              <a:schemeClr val="accent1">
                <a:lumMod val="75000"/>
                <a:alpha val="27000"/>
              </a:schemeClr>
            </a:solidFill>
            <a:ln w="28575" cmpd="sng">
              <a:solidFill>
                <a:schemeClr val="accent1">
                  <a:lumMod val="75000"/>
                </a:schemeClr>
              </a:solidFill>
              <a:round/>
              <a:headEnd/>
              <a:tailEnd/>
            </a:ln>
            <a:effectLst/>
          </p:spPr>
          <p:txBody>
            <a:bodyPr/>
            <a:lstStyle/>
            <a:p>
              <a:endParaRPr lang="en-US" dirty="0"/>
            </a:p>
          </p:txBody>
        </p:sp>
        <p:sp>
          <p:nvSpPr>
            <p:cNvPr id="26" name="Freeform 3"/>
            <p:cNvSpPr>
              <a:spLocks/>
            </p:cNvSpPr>
            <p:nvPr/>
          </p:nvSpPr>
          <p:spPr bwMode="auto">
            <a:xfrm>
              <a:off x="3628113" y="3512341"/>
              <a:ext cx="631486" cy="1980217"/>
            </a:xfrm>
            <a:custGeom>
              <a:avLst/>
              <a:gdLst>
                <a:gd name="T0" fmla="*/ 0 w 1072"/>
                <a:gd name="T1" fmla="*/ 0 h 2834"/>
                <a:gd name="T2" fmla="*/ 700 w 1072"/>
                <a:gd name="T3" fmla="*/ 1350 h 2834"/>
                <a:gd name="T4" fmla="*/ 1072 w 1072"/>
                <a:gd name="T5" fmla="*/ 2834 h 2834"/>
                <a:gd name="connsiteX0" fmla="*/ 0 w 9748"/>
                <a:gd name="connsiteY0" fmla="*/ 0 h 9989"/>
                <a:gd name="connsiteX1" fmla="*/ 6278 w 9748"/>
                <a:gd name="connsiteY1" fmla="*/ 4753 h 9989"/>
                <a:gd name="connsiteX2" fmla="*/ 9748 w 9748"/>
                <a:gd name="connsiteY2" fmla="*/ 9989 h 9989"/>
                <a:gd name="connsiteX0" fmla="*/ 0 w 10000"/>
                <a:gd name="connsiteY0" fmla="*/ 0 h 10000"/>
                <a:gd name="connsiteX1" fmla="*/ 3684 w 10000"/>
                <a:gd name="connsiteY1" fmla="*/ 4832 h 10000"/>
                <a:gd name="connsiteX2" fmla="*/ 10000 w 10000"/>
                <a:gd name="connsiteY2" fmla="*/ 10000 h 10000"/>
                <a:gd name="connsiteX0" fmla="*/ 0 w 10000"/>
                <a:gd name="connsiteY0" fmla="*/ 0 h 10000"/>
                <a:gd name="connsiteX1" fmla="*/ 493 w 10000"/>
                <a:gd name="connsiteY1" fmla="*/ 1360 h 10000"/>
                <a:gd name="connsiteX2" fmla="*/ 3684 w 10000"/>
                <a:gd name="connsiteY2" fmla="*/ 4832 h 10000"/>
                <a:gd name="connsiteX3" fmla="*/ 10000 w 10000"/>
                <a:gd name="connsiteY3"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10000"/>
                <a:gd name="connsiteY0" fmla="*/ 0 h 10000"/>
                <a:gd name="connsiteX1" fmla="*/ 493 w 10000"/>
                <a:gd name="connsiteY1" fmla="*/ 1360 h 10000"/>
                <a:gd name="connsiteX2" fmla="*/ 2761 w 10000"/>
                <a:gd name="connsiteY2" fmla="*/ 3617 h 10000"/>
                <a:gd name="connsiteX3" fmla="*/ 3684 w 10000"/>
                <a:gd name="connsiteY3" fmla="*/ 4832 h 10000"/>
                <a:gd name="connsiteX4" fmla="*/ 10000 w 10000"/>
                <a:gd name="connsiteY4" fmla="*/ 10000 h 10000"/>
                <a:gd name="connsiteX0" fmla="*/ 0 w 8077"/>
                <a:gd name="connsiteY0" fmla="*/ 0 h 10042"/>
                <a:gd name="connsiteX1" fmla="*/ 493 w 8077"/>
                <a:gd name="connsiteY1" fmla="*/ 1360 h 10042"/>
                <a:gd name="connsiteX2" fmla="*/ 2761 w 8077"/>
                <a:gd name="connsiteY2" fmla="*/ 3617 h 10042"/>
                <a:gd name="connsiteX3" fmla="*/ 3684 w 8077"/>
                <a:gd name="connsiteY3" fmla="*/ 4832 h 10042"/>
                <a:gd name="connsiteX4" fmla="*/ 8077 w 8077"/>
                <a:gd name="connsiteY4" fmla="*/ 10042 h 10042"/>
                <a:gd name="connsiteX0" fmla="*/ 0 w 10000"/>
                <a:gd name="connsiteY0" fmla="*/ 0 h 10349"/>
                <a:gd name="connsiteX1" fmla="*/ 610 w 10000"/>
                <a:gd name="connsiteY1" fmla="*/ 1354 h 10349"/>
                <a:gd name="connsiteX2" fmla="*/ 3418 w 10000"/>
                <a:gd name="connsiteY2" fmla="*/ 3602 h 10349"/>
                <a:gd name="connsiteX3" fmla="*/ 4561 w 10000"/>
                <a:gd name="connsiteY3" fmla="*/ 4812 h 10349"/>
                <a:gd name="connsiteX4" fmla="*/ 9176 w 10000"/>
                <a:gd name="connsiteY4" fmla="*/ 10018 h 10349"/>
                <a:gd name="connsiteX5" fmla="*/ 10000 w 10000"/>
                <a:gd name="connsiteY5" fmla="*/ 10000 h 10349"/>
                <a:gd name="connsiteX0" fmla="*/ 0 w 10000"/>
                <a:gd name="connsiteY0" fmla="*/ 0 h 10453"/>
                <a:gd name="connsiteX1" fmla="*/ 610 w 10000"/>
                <a:gd name="connsiteY1" fmla="*/ 1354 h 10453"/>
                <a:gd name="connsiteX2" fmla="*/ 3418 w 10000"/>
                <a:gd name="connsiteY2" fmla="*/ 3602 h 10453"/>
                <a:gd name="connsiteX3" fmla="*/ 4561 w 10000"/>
                <a:gd name="connsiteY3" fmla="*/ 4812 h 10453"/>
                <a:gd name="connsiteX4" fmla="*/ 9176 w 10000"/>
                <a:gd name="connsiteY4" fmla="*/ 10018 h 10453"/>
                <a:gd name="connsiteX5" fmla="*/ 9816 w 10000"/>
                <a:gd name="connsiteY5" fmla="*/ 10155 h 10453"/>
                <a:gd name="connsiteX6" fmla="*/ 10000 w 10000"/>
                <a:gd name="connsiteY6" fmla="*/ 10000 h 10453"/>
                <a:gd name="connsiteX0" fmla="*/ 0 w 10000"/>
                <a:gd name="connsiteY0" fmla="*/ 0 h 10398"/>
                <a:gd name="connsiteX1" fmla="*/ 610 w 10000"/>
                <a:gd name="connsiteY1" fmla="*/ 1354 h 10398"/>
                <a:gd name="connsiteX2" fmla="*/ 3418 w 10000"/>
                <a:gd name="connsiteY2" fmla="*/ 3602 h 10398"/>
                <a:gd name="connsiteX3" fmla="*/ 4561 w 10000"/>
                <a:gd name="connsiteY3" fmla="*/ 4812 h 10398"/>
                <a:gd name="connsiteX4" fmla="*/ 9176 w 10000"/>
                <a:gd name="connsiteY4" fmla="*/ 10018 h 10398"/>
                <a:gd name="connsiteX5" fmla="*/ 10000 w 10000"/>
                <a:gd name="connsiteY5" fmla="*/ 10000 h 1039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9176 w 10000"/>
                <a:gd name="connsiteY4" fmla="*/ 10018 h 10018"/>
                <a:gd name="connsiteX5" fmla="*/ 10000 w 10000"/>
                <a:gd name="connsiteY5" fmla="*/ 10000 h 10018"/>
                <a:gd name="connsiteX0" fmla="*/ 0 w 10000"/>
                <a:gd name="connsiteY0" fmla="*/ 0 h 10018"/>
                <a:gd name="connsiteX1" fmla="*/ 610 w 10000"/>
                <a:gd name="connsiteY1" fmla="*/ 1354 h 10018"/>
                <a:gd name="connsiteX2" fmla="*/ 3418 w 10000"/>
                <a:gd name="connsiteY2" fmla="*/ 3602 h 10018"/>
                <a:gd name="connsiteX3" fmla="*/ 4561 w 10000"/>
                <a:gd name="connsiteY3" fmla="*/ 4812 h 10018"/>
                <a:gd name="connsiteX4" fmla="*/ 7257 w 10000"/>
                <a:gd name="connsiteY4" fmla="*/ 7812 h 10018"/>
                <a:gd name="connsiteX5" fmla="*/ 9176 w 10000"/>
                <a:gd name="connsiteY5" fmla="*/ 10018 h 10018"/>
                <a:gd name="connsiteX6" fmla="*/ 10000 w 10000"/>
                <a:gd name="connsiteY6" fmla="*/ 10000 h 10018"/>
                <a:gd name="connsiteX0" fmla="*/ 0 w 9176"/>
                <a:gd name="connsiteY0" fmla="*/ 0 h 10018"/>
                <a:gd name="connsiteX1" fmla="*/ 610 w 9176"/>
                <a:gd name="connsiteY1" fmla="*/ 1354 h 10018"/>
                <a:gd name="connsiteX2" fmla="*/ 3418 w 9176"/>
                <a:gd name="connsiteY2" fmla="*/ 3602 h 10018"/>
                <a:gd name="connsiteX3" fmla="*/ 4561 w 9176"/>
                <a:gd name="connsiteY3" fmla="*/ 4812 h 10018"/>
                <a:gd name="connsiteX4" fmla="*/ 7257 w 9176"/>
                <a:gd name="connsiteY4" fmla="*/ 7812 h 10018"/>
                <a:gd name="connsiteX5" fmla="*/ 9176 w 9176"/>
                <a:gd name="connsiteY5" fmla="*/ 10018 h 10018"/>
                <a:gd name="connsiteX6" fmla="*/ 8777 w 9176"/>
                <a:gd name="connsiteY6" fmla="*/ 8506 h 10018"/>
                <a:gd name="connsiteX0" fmla="*/ 0 w 10862"/>
                <a:gd name="connsiteY0" fmla="*/ 0 h 10061"/>
                <a:gd name="connsiteX1" fmla="*/ 665 w 10862"/>
                <a:gd name="connsiteY1" fmla="*/ 1352 h 10061"/>
                <a:gd name="connsiteX2" fmla="*/ 3725 w 10862"/>
                <a:gd name="connsiteY2" fmla="*/ 3596 h 10061"/>
                <a:gd name="connsiteX3" fmla="*/ 4971 w 10862"/>
                <a:gd name="connsiteY3" fmla="*/ 4803 h 10061"/>
                <a:gd name="connsiteX4" fmla="*/ 7909 w 10862"/>
                <a:gd name="connsiteY4" fmla="*/ 7798 h 10061"/>
                <a:gd name="connsiteX5" fmla="*/ 10000 w 10862"/>
                <a:gd name="connsiteY5" fmla="*/ 10000 h 10061"/>
                <a:gd name="connsiteX6" fmla="*/ 10860 w 10862"/>
                <a:gd name="connsiteY6" fmla="*/ 9994 h 10061"/>
                <a:gd name="connsiteX7" fmla="*/ 9565 w 10862"/>
                <a:gd name="connsiteY7" fmla="*/ 8491 h 10061"/>
                <a:gd name="connsiteX0" fmla="*/ 0 w 10860"/>
                <a:gd name="connsiteY0" fmla="*/ 0 h 10000"/>
                <a:gd name="connsiteX1" fmla="*/ 665 w 10860"/>
                <a:gd name="connsiteY1" fmla="*/ 1352 h 10000"/>
                <a:gd name="connsiteX2" fmla="*/ 3725 w 10860"/>
                <a:gd name="connsiteY2" fmla="*/ 3596 h 10000"/>
                <a:gd name="connsiteX3" fmla="*/ 4971 w 10860"/>
                <a:gd name="connsiteY3" fmla="*/ 4803 h 10000"/>
                <a:gd name="connsiteX4" fmla="*/ 7909 w 10860"/>
                <a:gd name="connsiteY4" fmla="*/ 7798 h 10000"/>
                <a:gd name="connsiteX5" fmla="*/ 10000 w 10860"/>
                <a:gd name="connsiteY5" fmla="*/ 10000 h 10000"/>
                <a:gd name="connsiteX6" fmla="*/ 10860 w 10860"/>
                <a:gd name="connsiteY6" fmla="*/ 9994 h 10000"/>
                <a:gd name="connsiteX7" fmla="*/ 9565 w 10860"/>
                <a:gd name="connsiteY7" fmla="*/ 8491 h 10000"/>
                <a:gd name="connsiteX0" fmla="*/ 0 w 11015"/>
                <a:gd name="connsiteY0" fmla="*/ 0 h 10000"/>
                <a:gd name="connsiteX1" fmla="*/ 665 w 11015"/>
                <a:gd name="connsiteY1" fmla="*/ 1352 h 10000"/>
                <a:gd name="connsiteX2" fmla="*/ 3725 w 11015"/>
                <a:gd name="connsiteY2" fmla="*/ 3596 h 10000"/>
                <a:gd name="connsiteX3" fmla="*/ 4971 w 11015"/>
                <a:gd name="connsiteY3" fmla="*/ 4803 h 10000"/>
                <a:gd name="connsiteX4" fmla="*/ 7909 w 11015"/>
                <a:gd name="connsiteY4" fmla="*/ 7798 h 10000"/>
                <a:gd name="connsiteX5" fmla="*/ 10000 w 11015"/>
                <a:gd name="connsiteY5" fmla="*/ 10000 h 10000"/>
                <a:gd name="connsiteX6" fmla="*/ 11015 w 11015"/>
                <a:gd name="connsiteY6" fmla="*/ 9994 h 10000"/>
                <a:gd name="connsiteX7" fmla="*/ 9565 w 11015"/>
                <a:gd name="connsiteY7" fmla="*/ 8491 h 10000"/>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9565 w 10984"/>
                <a:gd name="connsiteY7" fmla="*/ 8491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0" fmla="*/ 0 w 10984"/>
                <a:gd name="connsiteY0" fmla="*/ 0 h 10002"/>
                <a:gd name="connsiteX1" fmla="*/ 665 w 10984"/>
                <a:gd name="connsiteY1" fmla="*/ 1352 h 10002"/>
                <a:gd name="connsiteX2" fmla="*/ 3725 w 10984"/>
                <a:gd name="connsiteY2" fmla="*/ 3596 h 10002"/>
                <a:gd name="connsiteX3" fmla="*/ 4971 w 10984"/>
                <a:gd name="connsiteY3" fmla="*/ 4803 h 10002"/>
                <a:gd name="connsiteX4" fmla="*/ 7909 w 10984"/>
                <a:gd name="connsiteY4" fmla="*/ 7798 h 10002"/>
                <a:gd name="connsiteX5" fmla="*/ 10000 w 10984"/>
                <a:gd name="connsiteY5" fmla="*/ 10000 h 10002"/>
                <a:gd name="connsiteX6" fmla="*/ 10984 w 10984"/>
                <a:gd name="connsiteY6" fmla="*/ 10002 h 10002"/>
                <a:gd name="connsiteX7" fmla="*/ 5351 w 10984"/>
                <a:gd name="connsiteY7" fmla="*/ 4218 h 10002"/>
                <a:gd name="connsiteX8" fmla="*/ 0 w 10984"/>
                <a:gd name="connsiteY8" fmla="*/ 0 h 10002"/>
                <a:gd name="connsiteX0" fmla="*/ 0 w 10984"/>
                <a:gd name="connsiteY0" fmla="*/ 26 h 10028"/>
                <a:gd name="connsiteX1" fmla="*/ 665 w 10984"/>
                <a:gd name="connsiteY1" fmla="*/ 1378 h 10028"/>
                <a:gd name="connsiteX2" fmla="*/ 3725 w 10984"/>
                <a:gd name="connsiteY2" fmla="*/ 3622 h 10028"/>
                <a:gd name="connsiteX3" fmla="*/ 4971 w 10984"/>
                <a:gd name="connsiteY3" fmla="*/ 4829 h 10028"/>
                <a:gd name="connsiteX4" fmla="*/ 7909 w 10984"/>
                <a:gd name="connsiteY4" fmla="*/ 7824 h 10028"/>
                <a:gd name="connsiteX5" fmla="*/ 10000 w 10984"/>
                <a:gd name="connsiteY5" fmla="*/ 10026 h 10028"/>
                <a:gd name="connsiteX6" fmla="*/ 10984 w 10984"/>
                <a:gd name="connsiteY6" fmla="*/ 10028 h 10028"/>
                <a:gd name="connsiteX7" fmla="*/ 5351 w 10984"/>
                <a:gd name="connsiteY7" fmla="*/ 4244 h 10028"/>
                <a:gd name="connsiteX8" fmla="*/ 851 w 10984"/>
                <a:gd name="connsiteY8" fmla="*/ 0 h 10028"/>
                <a:gd name="connsiteX9" fmla="*/ 0 w 10984"/>
                <a:gd name="connsiteY9" fmla="*/ 26 h 10028"/>
                <a:gd name="connsiteX0" fmla="*/ 0 w 10984"/>
                <a:gd name="connsiteY0" fmla="*/ 0 h 10053"/>
                <a:gd name="connsiteX1" fmla="*/ 665 w 10984"/>
                <a:gd name="connsiteY1" fmla="*/ 1403 h 10053"/>
                <a:gd name="connsiteX2" fmla="*/ 3725 w 10984"/>
                <a:gd name="connsiteY2" fmla="*/ 3647 h 10053"/>
                <a:gd name="connsiteX3" fmla="*/ 4971 w 10984"/>
                <a:gd name="connsiteY3" fmla="*/ 4854 h 10053"/>
                <a:gd name="connsiteX4" fmla="*/ 7909 w 10984"/>
                <a:gd name="connsiteY4" fmla="*/ 7849 h 10053"/>
                <a:gd name="connsiteX5" fmla="*/ 10000 w 10984"/>
                <a:gd name="connsiteY5" fmla="*/ 10051 h 10053"/>
                <a:gd name="connsiteX6" fmla="*/ 10984 w 10984"/>
                <a:gd name="connsiteY6" fmla="*/ 10053 h 10053"/>
                <a:gd name="connsiteX7" fmla="*/ 5351 w 10984"/>
                <a:gd name="connsiteY7" fmla="*/ 4269 h 10053"/>
                <a:gd name="connsiteX8" fmla="*/ 851 w 10984"/>
                <a:gd name="connsiteY8" fmla="*/ 25 h 10053"/>
                <a:gd name="connsiteX9" fmla="*/ 0 w 10984"/>
                <a:gd name="connsiteY9" fmla="*/ 0 h 10053"/>
                <a:gd name="connsiteX0" fmla="*/ 0 w 11108"/>
                <a:gd name="connsiteY0" fmla="*/ 9 h 10028"/>
                <a:gd name="connsiteX1" fmla="*/ 789 w 11108"/>
                <a:gd name="connsiteY1" fmla="*/ 1378 h 10028"/>
                <a:gd name="connsiteX2" fmla="*/ 3849 w 11108"/>
                <a:gd name="connsiteY2" fmla="*/ 3622 h 10028"/>
                <a:gd name="connsiteX3" fmla="*/ 5095 w 11108"/>
                <a:gd name="connsiteY3" fmla="*/ 4829 h 10028"/>
                <a:gd name="connsiteX4" fmla="*/ 8033 w 11108"/>
                <a:gd name="connsiteY4" fmla="*/ 7824 h 10028"/>
                <a:gd name="connsiteX5" fmla="*/ 10124 w 11108"/>
                <a:gd name="connsiteY5" fmla="*/ 10026 h 10028"/>
                <a:gd name="connsiteX6" fmla="*/ 11108 w 11108"/>
                <a:gd name="connsiteY6" fmla="*/ 10028 h 10028"/>
                <a:gd name="connsiteX7" fmla="*/ 5475 w 11108"/>
                <a:gd name="connsiteY7" fmla="*/ 4244 h 10028"/>
                <a:gd name="connsiteX8" fmla="*/ 975 w 11108"/>
                <a:gd name="connsiteY8" fmla="*/ 0 h 10028"/>
                <a:gd name="connsiteX9" fmla="*/ 0 w 11108"/>
                <a:gd name="connsiteY9" fmla="*/ 9 h 10028"/>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820 w 11108"/>
                <a:gd name="connsiteY8" fmla="*/ 8 h 10019"/>
                <a:gd name="connsiteX9" fmla="*/ 0 w 11108"/>
                <a:gd name="connsiteY9"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820 w 11108"/>
                <a:gd name="connsiteY9" fmla="*/ 8 h 10019"/>
                <a:gd name="connsiteX10" fmla="*/ 0 w 11108"/>
                <a:gd name="connsiteY10"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1687 w 11108"/>
                <a:gd name="connsiteY8" fmla="*/ 1364 h 10019"/>
                <a:gd name="connsiteX9" fmla="*/ 1099 w 11108"/>
                <a:gd name="connsiteY9" fmla="*/ 707 h 10019"/>
                <a:gd name="connsiteX10" fmla="*/ 820 w 11108"/>
                <a:gd name="connsiteY10" fmla="*/ 8 h 10019"/>
                <a:gd name="connsiteX11" fmla="*/ 0 w 11108"/>
                <a:gd name="connsiteY11"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0 h 10019"/>
                <a:gd name="connsiteX1" fmla="*/ 789 w 11108"/>
                <a:gd name="connsiteY1" fmla="*/ 1369 h 10019"/>
                <a:gd name="connsiteX2" fmla="*/ 3849 w 11108"/>
                <a:gd name="connsiteY2" fmla="*/ 3613 h 10019"/>
                <a:gd name="connsiteX3" fmla="*/ 5095 w 11108"/>
                <a:gd name="connsiteY3" fmla="*/ 4820 h 10019"/>
                <a:gd name="connsiteX4" fmla="*/ 8033 w 11108"/>
                <a:gd name="connsiteY4" fmla="*/ 7815 h 10019"/>
                <a:gd name="connsiteX5" fmla="*/ 10124 w 11108"/>
                <a:gd name="connsiteY5" fmla="*/ 10017 h 10019"/>
                <a:gd name="connsiteX6" fmla="*/ 11108 w 11108"/>
                <a:gd name="connsiteY6" fmla="*/ 10019 h 10019"/>
                <a:gd name="connsiteX7" fmla="*/ 5475 w 11108"/>
                <a:gd name="connsiteY7" fmla="*/ 4235 h 10019"/>
                <a:gd name="connsiteX8" fmla="*/ 3578 w 11108"/>
                <a:gd name="connsiteY8" fmla="*/ 2788 h 10019"/>
                <a:gd name="connsiteX9" fmla="*/ 1687 w 11108"/>
                <a:gd name="connsiteY9" fmla="*/ 1364 h 10019"/>
                <a:gd name="connsiteX10" fmla="*/ 1099 w 11108"/>
                <a:gd name="connsiteY10" fmla="*/ 707 h 10019"/>
                <a:gd name="connsiteX11" fmla="*/ 820 w 11108"/>
                <a:gd name="connsiteY11" fmla="*/ 8 h 10019"/>
                <a:gd name="connsiteX12" fmla="*/ 0 w 11108"/>
                <a:gd name="connsiteY12" fmla="*/ 0 h 10019"/>
                <a:gd name="connsiteX0" fmla="*/ 0 w 11108"/>
                <a:gd name="connsiteY0" fmla="*/ 0 h 10019"/>
                <a:gd name="connsiteX1" fmla="*/ 3849 w 11108"/>
                <a:gd name="connsiteY1" fmla="*/ 3613 h 10019"/>
                <a:gd name="connsiteX2" fmla="*/ 5095 w 11108"/>
                <a:gd name="connsiteY2" fmla="*/ 4820 h 10019"/>
                <a:gd name="connsiteX3" fmla="*/ 8033 w 11108"/>
                <a:gd name="connsiteY3" fmla="*/ 7815 h 10019"/>
                <a:gd name="connsiteX4" fmla="*/ 10124 w 11108"/>
                <a:gd name="connsiteY4" fmla="*/ 10017 h 10019"/>
                <a:gd name="connsiteX5" fmla="*/ 11108 w 11108"/>
                <a:gd name="connsiteY5" fmla="*/ 10019 h 10019"/>
                <a:gd name="connsiteX6" fmla="*/ 5475 w 11108"/>
                <a:gd name="connsiteY6" fmla="*/ 4235 h 10019"/>
                <a:gd name="connsiteX7" fmla="*/ 3578 w 11108"/>
                <a:gd name="connsiteY7" fmla="*/ 2788 h 10019"/>
                <a:gd name="connsiteX8" fmla="*/ 1687 w 11108"/>
                <a:gd name="connsiteY8" fmla="*/ 1364 h 10019"/>
                <a:gd name="connsiteX9" fmla="*/ 1099 w 11108"/>
                <a:gd name="connsiteY9" fmla="*/ 707 h 10019"/>
                <a:gd name="connsiteX10" fmla="*/ 820 w 11108"/>
                <a:gd name="connsiteY10" fmla="*/ 8 h 10019"/>
                <a:gd name="connsiteX11" fmla="*/ 0 w 11108"/>
                <a:gd name="connsiteY11" fmla="*/ 0 h 10019"/>
                <a:gd name="connsiteX0" fmla="*/ 0 w 11108"/>
                <a:gd name="connsiteY0" fmla="*/ 0 h 10019"/>
                <a:gd name="connsiteX1" fmla="*/ 5095 w 11108"/>
                <a:gd name="connsiteY1" fmla="*/ 4820 h 10019"/>
                <a:gd name="connsiteX2" fmla="*/ 8033 w 11108"/>
                <a:gd name="connsiteY2" fmla="*/ 7815 h 10019"/>
                <a:gd name="connsiteX3" fmla="*/ 10124 w 11108"/>
                <a:gd name="connsiteY3" fmla="*/ 10017 h 10019"/>
                <a:gd name="connsiteX4" fmla="*/ 11108 w 11108"/>
                <a:gd name="connsiteY4" fmla="*/ 10019 h 10019"/>
                <a:gd name="connsiteX5" fmla="*/ 5475 w 11108"/>
                <a:gd name="connsiteY5" fmla="*/ 4235 h 10019"/>
                <a:gd name="connsiteX6" fmla="*/ 3578 w 11108"/>
                <a:gd name="connsiteY6" fmla="*/ 2788 h 10019"/>
                <a:gd name="connsiteX7" fmla="*/ 1687 w 11108"/>
                <a:gd name="connsiteY7" fmla="*/ 1364 h 10019"/>
                <a:gd name="connsiteX8" fmla="*/ 1099 w 11108"/>
                <a:gd name="connsiteY8" fmla="*/ 707 h 10019"/>
                <a:gd name="connsiteX9" fmla="*/ 820 w 11108"/>
                <a:gd name="connsiteY9" fmla="*/ 8 h 10019"/>
                <a:gd name="connsiteX10" fmla="*/ 0 w 11108"/>
                <a:gd name="connsiteY10" fmla="*/ 0 h 10019"/>
                <a:gd name="connsiteX0" fmla="*/ 0 w 11108"/>
                <a:gd name="connsiteY0" fmla="*/ 0 h 10019"/>
                <a:gd name="connsiteX1" fmla="*/ 8033 w 11108"/>
                <a:gd name="connsiteY1" fmla="*/ 7815 h 10019"/>
                <a:gd name="connsiteX2" fmla="*/ 10124 w 11108"/>
                <a:gd name="connsiteY2" fmla="*/ 10017 h 10019"/>
                <a:gd name="connsiteX3" fmla="*/ 11108 w 11108"/>
                <a:gd name="connsiteY3" fmla="*/ 10019 h 10019"/>
                <a:gd name="connsiteX4" fmla="*/ 5475 w 11108"/>
                <a:gd name="connsiteY4" fmla="*/ 4235 h 10019"/>
                <a:gd name="connsiteX5" fmla="*/ 3578 w 11108"/>
                <a:gd name="connsiteY5" fmla="*/ 2788 h 10019"/>
                <a:gd name="connsiteX6" fmla="*/ 1687 w 11108"/>
                <a:gd name="connsiteY6" fmla="*/ 1364 h 10019"/>
                <a:gd name="connsiteX7" fmla="*/ 1099 w 11108"/>
                <a:gd name="connsiteY7" fmla="*/ 707 h 10019"/>
                <a:gd name="connsiteX8" fmla="*/ 820 w 11108"/>
                <a:gd name="connsiteY8" fmla="*/ 8 h 10019"/>
                <a:gd name="connsiteX9" fmla="*/ 0 w 11108"/>
                <a:gd name="connsiteY9" fmla="*/ 0 h 10019"/>
                <a:gd name="connsiteX0" fmla="*/ 0 w 11108"/>
                <a:gd name="connsiteY0" fmla="*/ 0 h 10019"/>
                <a:gd name="connsiteX1" fmla="*/ 8033 w 11108"/>
                <a:gd name="connsiteY1" fmla="*/ 7815 h 10019"/>
                <a:gd name="connsiteX2" fmla="*/ 10124 w 11108"/>
                <a:gd name="connsiteY2" fmla="*/ 10017 h 10019"/>
                <a:gd name="connsiteX3" fmla="*/ 11108 w 11108"/>
                <a:gd name="connsiteY3" fmla="*/ 10019 h 10019"/>
                <a:gd name="connsiteX4" fmla="*/ 3578 w 11108"/>
                <a:gd name="connsiteY4" fmla="*/ 2788 h 10019"/>
                <a:gd name="connsiteX5" fmla="*/ 1687 w 11108"/>
                <a:gd name="connsiteY5" fmla="*/ 1364 h 10019"/>
                <a:gd name="connsiteX6" fmla="*/ 1099 w 11108"/>
                <a:gd name="connsiteY6" fmla="*/ 707 h 10019"/>
                <a:gd name="connsiteX7" fmla="*/ 820 w 11108"/>
                <a:gd name="connsiteY7" fmla="*/ 8 h 10019"/>
                <a:gd name="connsiteX8" fmla="*/ 0 w 11108"/>
                <a:gd name="connsiteY8" fmla="*/ 0 h 10019"/>
                <a:gd name="connsiteX0" fmla="*/ 0 w 11108"/>
                <a:gd name="connsiteY0" fmla="*/ 0 h 10019"/>
                <a:gd name="connsiteX1" fmla="*/ 8033 w 11108"/>
                <a:gd name="connsiteY1" fmla="*/ 7815 h 10019"/>
                <a:gd name="connsiteX2" fmla="*/ 10124 w 11108"/>
                <a:gd name="connsiteY2" fmla="*/ 10017 h 10019"/>
                <a:gd name="connsiteX3" fmla="*/ 11108 w 11108"/>
                <a:gd name="connsiteY3" fmla="*/ 10019 h 10019"/>
                <a:gd name="connsiteX4" fmla="*/ 1687 w 11108"/>
                <a:gd name="connsiteY4" fmla="*/ 1364 h 10019"/>
                <a:gd name="connsiteX5" fmla="*/ 1099 w 11108"/>
                <a:gd name="connsiteY5" fmla="*/ 707 h 10019"/>
                <a:gd name="connsiteX6" fmla="*/ 820 w 11108"/>
                <a:gd name="connsiteY6" fmla="*/ 8 h 10019"/>
                <a:gd name="connsiteX7" fmla="*/ 0 w 11108"/>
                <a:gd name="connsiteY7" fmla="*/ 0 h 10019"/>
                <a:gd name="connsiteX0" fmla="*/ 0 w 11108"/>
                <a:gd name="connsiteY0" fmla="*/ 0 h 10019"/>
                <a:gd name="connsiteX1" fmla="*/ 8033 w 11108"/>
                <a:gd name="connsiteY1" fmla="*/ 7815 h 10019"/>
                <a:gd name="connsiteX2" fmla="*/ 10124 w 11108"/>
                <a:gd name="connsiteY2" fmla="*/ 10017 h 10019"/>
                <a:gd name="connsiteX3" fmla="*/ 11108 w 11108"/>
                <a:gd name="connsiteY3" fmla="*/ 10019 h 10019"/>
                <a:gd name="connsiteX4" fmla="*/ 1099 w 11108"/>
                <a:gd name="connsiteY4" fmla="*/ 707 h 10019"/>
                <a:gd name="connsiteX5" fmla="*/ 820 w 11108"/>
                <a:gd name="connsiteY5" fmla="*/ 8 h 10019"/>
                <a:gd name="connsiteX6" fmla="*/ 0 w 11108"/>
                <a:gd name="connsiteY6" fmla="*/ 0 h 10019"/>
                <a:gd name="connsiteX0" fmla="*/ 0 w 11108"/>
                <a:gd name="connsiteY0" fmla="*/ 0 h 10019"/>
                <a:gd name="connsiteX1" fmla="*/ 8033 w 11108"/>
                <a:gd name="connsiteY1" fmla="*/ 7815 h 10019"/>
                <a:gd name="connsiteX2" fmla="*/ 10124 w 11108"/>
                <a:gd name="connsiteY2" fmla="*/ 10017 h 10019"/>
                <a:gd name="connsiteX3" fmla="*/ 11108 w 11108"/>
                <a:gd name="connsiteY3" fmla="*/ 10019 h 10019"/>
                <a:gd name="connsiteX4" fmla="*/ 820 w 11108"/>
                <a:gd name="connsiteY4" fmla="*/ 8 h 10019"/>
                <a:gd name="connsiteX5" fmla="*/ 0 w 11108"/>
                <a:gd name="connsiteY5" fmla="*/ 0 h 10019"/>
                <a:gd name="connsiteX0" fmla="*/ 0 w 11108"/>
                <a:gd name="connsiteY0" fmla="*/ 0 h 10019"/>
                <a:gd name="connsiteX1" fmla="*/ 8033 w 11108"/>
                <a:gd name="connsiteY1" fmla="*/ 7815 h 10019"/>
                <a:gd name="connsiteX2" fmla="*/ 10124 w 11108"/>
                <a:gd name="connsiteY2" fmla="*/ 10017 h 10019"/>
                <a:gd name="connsiteX3" fmla="*/ 11108 w 11108"/>
                <a:gd name="connsiteY3" fmla="*/ 10019 h 10019"/>
                <a:gd name="connsiteX4" fmla="*/ 0 w 11108"/>
                <a:gd name="connsiteY4" fmla="*/ 0 h 10019"/>
                <a:gd name="connsiteX0" fmla="*/ 0 w 5366"/>
                <a:gd name="connsiteY0" fmla="*/ 0 h 4502"/>
                <a:gd name="connsiteX1" fmla="*/ 2291 w 5366"/>
                <a:gd name="connsiteY1" fmla="*/ 2298 h 4502"/>
                <a:gd name="connsiteX2" fmla="*/ 4382 w 5366"/>
                <a:gd name="connsiteY2" fmla="*/ 4500 h 4502"/>
                <a:gd name="connsiteX3" fmla="*/ 5366 w 5366"/>
                <a:gd name="connsiteY3" fmla="*/ 4502 h 4502"/>
                <a:gd name="connsiteX4" fmla="*/ 0 w 5366"/>
                <a:gd name="connsiteY4" fmla="*/ 0 h 4502"/>
                <a:gd name="connsiteX0" fmla="*/ 0 w 10000"/>
                <a:gd name="connsiteY0" fmla="*/ 0 h 10000"/>
                <a:gd name="connsiteX1" fmla="*/ 4269 w 10000"/>
                <a:gd name="connsiteY1" fmla="*/ 5104 h 10000"/>
                <a:gd name="connsiteX2" fmla="*/ 8166 w 10000"/>
                <a:gd name="connsiteY2" fmla="*/ 9996 h 10000"/>
                <a:gd name="connsiteX3" fmla="*/ 10000 w 10000"/>
                <a:gd name="connsiteY3" fmla="*/ 10000 h 10000"/>
                <a:gd name="connsiteX4" fmla="*/ 3117 w 10000"/>
                <a:gd name="connsiteY4" fmla="*/ 1579 h 10000"/>
                <a:gd name="connsiteX5" fmla="*/ 0 w 10000"/>
                <a:gd name="connsiteY5" fmla="*/ 0 h 10000"/>
                <a:gd name="connsiteX0" fmla="*/ 0 w 9898"/>
                <a:gd name="connsiteY0" fmla="*/ 0 h 9835"/>
                <a:gd name="connsiteX1" fmla="*/ 4167 w 9898"/>
                <a:gd name="connsiteY1" fmla="*/ 4939 h 9835"/>
                <a:gd name="connsiteX2" fmla="*/ 8064 w 9898"/>
                <a:gd name="connsiteY2" fmla="*/ 9831 h 9835"/>
                <a:gd name="connsiteX3" fmla="*/ 9898 w 9898"/>
                <a:gd name="connsiteY3" fmla="*/ 9835 h 9835"/>
                <a:gd name="connsiteX4" fmla="*/ 3015 w 9898"/>
                <a:gd name="connsiteY4" fmla="*/ 1414 h 9835"/>
                <a:gd name="connsiteX5" fmla="*/ 0 w 9898"/>
                <a:gd name="connsiteY5" fmla="*/ 0 h 9835"/>
                <a:gd name="connsiteX0" fmla="*/ 10 w 10010"/>
                <a:gd name="connsiteY0" fmla="*/ 0 h 10000"/>
                <a:gd name="connsiteX1" fmla="*/ 2153 w 10010"/>
                <a:gd name="connsiteY1" fmla="*/ 2483 h 10000"/>
                <a:gd name="connsiteX2" fmla="*/ 4220 w 10010"/>
                <a:gd name="connsiteY2" fmla="*/ 5022 h 10000"/>
                <a:gd name="connsiteX3" fmla="*/ 8157 w 10010"/>
                <a:gd name="connsiteY3" fmla="*/ 9996 h 10000"/>
                <a:gd name="connsiteX4" fmla="*/ 10010 w 10010"/>
                <a:gd name="connsiteY4" fmla="*/ 10000 h 10000"/>
                <a:gd name="connsiteX5" fmla="*/ 3056 w 10010"/>
                <a:gd name="connsiteY5" fmla="*/ 1438 h 10000"/>
                <a:gd name="connsiteX6" fmla="*/ 10 w 10010"/>
                <a:gd name="connsiteY6" fmla="*/ 0 h 10000"/>
                <a:gd name="connsiteX0" fmla="*/ 8 w 10008"/>
                <a:gd name="connsiteY0" fmla="*/ 0 h 10000"/>
                <a:gd name="connsiteX1" fmla="*/ 2832 w 10008"/>
                <a:gd name="connsiteY1" fmla="*/ 3593 h 10000"/>
                <a:gd name="connsiteX2" fmla="*/ 4218 w 10008"/>
                <a:gd name="connsiteY2" fmla="*/ 5022 h 10000"/>
                <a:gd name="connsiteX3" fmla="*/ 8155 w 10008"/>
                <a:gd name="connsiteY3" fmla="*/ 9996 h 10000"/>
                <a:gd name="connsiteX4" fmla="*/ 10008 w 10008"/>
                <a:gd name="connsiteY4" fmla="*/ 10000 h 10000"/>
                <a:gd name="connsiteX5" fmla="*/ 3054 w 10008"/>
                <a:gd name="connsiteY5" fmla="*/ 1438 h 10000"/>
                <a:gd name="connsiteX6" fmla="*/ 8 w 10008"/>
                <a:gd name="connsiteY6" fmla="*/ 0 h 10000"/>
                <a:gd name="connsiteX0" fmla="*/ 7 w 10007"/>
                <a:gd name="connsiteY0" fmla="*/ 0 h 10000"/>
                <a:gd name="connsiteX1" fmla="*/ 3220 w 10007"/>
                <a:gd name="connsiteY1" fmla="*/ 3593 h 10000"/>
                <a:gd name="connsiteX2" fmla="*/ 4217 w 10007"/>
                <a:gd name="connsiteY2" fmla="*/ 5022 h 10000"/>
                <a:gd name="connsiteX3" fmla="*/ 8154 w 10007"/>
                <a:gd name="connsiteY3" fmla="*/ 9996 h 10000"/>
                <a:gd name="connsiteX4" fmla="*/ 10007 w 10007"/>
                <a:gd name="connsiteY4" fmla="*/ 10000 h 10000"/>
                <a:gd name="connsiteX5" fmla="*/ 3053 w 10007"/>
                <a:gd name="connsiteY5" fmla="*/ 1438 h 10000"/>
                <a:gd name="connsiteX6" fmla="*/ 7 w 10007"/>
                <a:gd name="connsiteY6" fmla="*/ 0 h 10000"/>
                <a:gd name="connsiteX0" fmla="*/ 7 w 10007"/>
                <a:gd name="connsiteY0" fmla="*/ 0 h 10000"/>
                <a:gd name="connsiteX1" fmla="*/ 3220 w 10007"/>
                <a:gd name="connsiteY1" fmla="*/ 3593 h 10000"/>
                <a:gd name="connsiteX2" fmla="*/ 4217 w 10007"/>
                <a:gd name="connsiteY2" fmla="*/ 5022 h 10000"/>
                <a:gd name="connsiteX3" fmla="*/ 8154 w 10007"/>
                <a:gd name="connsiteY3" fmla="*/ 9996 h 10000"/>
                <a:gd name="connsiteX4" fmla="*/ 10007 w 10007"/>
                <a:gd name="connsiteY4" fmla="*/ 10000 h 10000"/>
                <a:gd name="connsiteX5" fmla="*/ 3053 w 10007"/>
                <a:gd name="connsiteY5" fmla="*/ 1438 h 10000"/>
                <a:gd name="connsiteX6" fmla="*/ 1407 w 10007"/>
                <a:gd name="connsiteY6" fmla="*/ 457 h 10000"/>
                <a:gd name="connsiteX0" fmla="*/ 8 w 9619"/>
                <a:gd name="connsiteY0" fmla="*/ 1446 h 9543"/>
                <a:gd name="connsiteX1" fmla="*/ 2832 w 9619"/>
                <a:gd name="connsiteY1" fmla="*/ 3136 h 9543"/>
                <a:gd name="connsiteX2" fmla="*/ 3829 w 9619"/>
                <a:gd name="connsiteY2" fmla="*/ 4565 h 9543"/>
                <a:gd name="connsiteX3" fmla="*/ 7766 w 9619"/>
                <a:gd name="connsiteY3" fmla="*/ 9539 h 9543"/>
                <a:gd name="connsiteX4" fmla="*/ 9619 w 9619"/>
                <a:gd name="connsiteY4" fmla="*/ 9543 h 9543"/>
                <a:gd name="connsiteX5" fmla="*/ 2665 w 9619"/>
                <a:gd name="connsiteY5" fmla="*/ 981 h 9543"/>
                <a:gd name="connsiteX6" fmla="*/ 1019 w 9619"/>
                <a:gd name="connsiteY6" fmla="*/ 0 h 9543"/>
                <a:gd name="connsiteX0" fmla="*/ 1885 w 8941"/>
                <a:gd name="connsiteY0" fmla="*/ 3286 h 10000"/>
                <a:gd name="connsiteX1" fmla="*/ 2922 w 8941"/>
                <a:gd name="connsiteY1" fmla="*/ 4784 h 10000"/>
                <a:gd name="connsiteX2" fmla="*/ 7015 w 8941"/>
                <a:gd name="connsiteY2" fmla="*/ 9996 h 10000"/>
                <a:gd name="connsiteX3" fmla="*/ 8941 w 8941"/>
                <a:gd name="connsiteY3" fmla="*/ 10000 h 10000"/>
                <a:gd name="connsiteX4" fmla="*/ 1712 w 8941"/>
                <a:gd name="connsiteY4" fmla="*/ 1028 h 10000"/>
                <a:gd name="connsiteX5" fmla="*/ 0 w 8941"/>
                <a:gd name="connsiteY5" fmla="*/ 0 h 10000"/>
                <a:gd name="connsiteX0" fmla="*/ 2108 w 10000"/>
                <a:gd name="connsiteY0" fmla="*/ 3286 h 10000"/>
                <a:gd name="connsiteX1" fmla="*/ 2221 w 10000"/>
                <a:gd name="connsiteY1" fmla="*/ 3685 h 10000"/>
                <a:gd name="connsiteX2" fmla="*/ 3268 w 10000"/>
                <a:gd name="connsiteY2" fmla="*/ 4784 h 10000"/>
                <a:gd name="connsiteX3" fmla="*/ 7846 w 10000"/>
                <a:gd name="connsiteY3" fmla="*/ 9996 h 10000"/>
                <a:gd name="connsiteX4" fmla="*/ 10000 w 10000"/>
                <a:gd name="connsiteY4" fmla="*/ 10000 h 10000"/>
                <a:gd name="connsiteX5" fmla="*/ 1915 w 10000"/>
                <a:gd name="connsiteY5" fmla="*/ 1028 h 10000"/>
                <a:gd name="connsiteX6" fmla="*/ 0 w 10000"/>
                <a:gd name="connsiteY6" fmla="*/ 0 h 10000"/>
                <a:gd name="connsiteX0" fmla="*/ 2108 w 10000"/>
                <a:gd name="connsiteY0" fmla="*/ 3286 h 10000"/>
                <a:gd name="connsiteX1" fmla="*/ 3268 w 10000"/>
                <a:gd name="connsiteY1" fmla="*/ 4784 h 10000"/>
                <a:gd name="connsiteX2" fmla="*/ 7846 w 10000"/>
                <a:gd name="connsiteY2" fmla="*/ 9996 h 10000"/>
                <a:gd name="connsiteX3" fmla="*/ 10000 w 10000"/>
                <a:gd name="connsiteY3" fmla="*/ 10000 h 10000"/>
                <a:gd name="connsiteX4" fmla="*/ 1915 w 10000"/>
                <a:gd name="connsiteY4" fmla="*/ 1028 h 10000"/>
                <a:gd name="connsiteX5" fmla="*/ 0 w 10000"/>
                <a:gd name="connsiteY5" fmla="*/ 0 h 10000"/>
                <a:gd name="connsiteX0" fmla="*/ 2108 w 10000"/>
                <a:gd name="connsiteY0" fmla="*/ 3286 h 10000"/>
                <a:gd name="connsiteX1" fmla="*/ 3268 w 10000"/>
                <a:gd name="connsiteY1" fmla="*/ 4784 h 10000"/>
                <a:gd name="connsiteX2" fmla="*/ 7846 w 10000"/>
                <a:gd name="connsiteY2" fmla="*/ 9996 h 10000"/>
                <a:gd name="connsiteX3" fmla="*/ 10000 w 10000"/>
                <a:gd name="connsiteY3" fmla="*/ 10000 h 10000"/>
                <a:gd name="connsiteX4" fmla="*/ 1915 w 10000"/>
                <a:gd name="connsiteY4" fmla="*/ 1028 h 10000"/>
                <a:gd name="connsiteX5" fmla="*/ 0 w 10000"/>
                <a:gd name="connsiteY5" fmla="*/ 0 h 10000"/>
                <a:gd name="connsiteX0" fmla="*/ 1769 w 10000"/>
                <a:gd name="connsiteY0" fmla="*/ 3352 h 10000"/>
                <a:gd name="connsiteX1" fmla="*/ 3268 w 10000"/>
                <a:gd name="connsiteY1" fmla="*/ 4784 h 10000"/>
                <a:gd name="connsiteX2" fmla="*/ 7846 w 10000"/>
                <a:gd name="connsiteY2" fmla="*/ 9996 h 10000"/>
                <a:gd name="connsiteX3" fmla="*/ 10000 w 10000"/>
                <a:gd name="connsiteY3" fmla="*/ 10000 h 10000"/>
                <a:gd name="connsiteX4" fmla="*/ 1915 w 10000"/>
                <a:gd name="connsiteY4" fmla="*/ 1028 h 10000"/>
                <a:gd name="connsiteX5" fmla="*/ 0 w 10000"/>
                <a:gd name="connsiteY5" fmla="*/ 0 h 10000"/>
                <a:gd name="connsiteX0" fmla="*/ 2221 w 10000"/>
                <a:gd name="connsiteY0" fmla="*/ 3352 h 10000"/>
                <a:gd name="connsiteX1" fmla="*/ 3268 w 10000"/>
                <a:gd name="connsiteY1" fmla="*/ 4784 h 10000"/>
                <a:gd name="connsiteX2" fmla="*/ 7846 w 10000"/>
                <a:gd name="connsiteY2" fmla="*/ 9996 h 10000"/>
                <a:gd name="connsiteX3" fmla="*/ 10000 w 10000"/>
                <a:gd name="connsiteY3" fmla="*/ 10000 h 10000"/>
                <a:gd name="connsiteX4" fmla="*/ 1915 w 10000"/>
                <a:gd name="connsiteY4" fmla="*/ 1028 h 10000"/>
                <a:gd name="connsiteX5" fmla="*/ 0 w 10000"/>
                <a:gd name="connsiteY5" fmla="*/ 0 h 10000"/>
                <a:gd name="connsiteX0" fmla="*/ 1882 w 10000"/>
                <a:gd name="connsiteY0" fmla="*/ 3352 h 10000"/>
                <a:gd name="connsiteX1" fmla="*/ 3268 w 10000"/>
                <a:gd name="connsiteY1" fmla="*/ 4784 h 10000"/>
                <a:gd name="connsiteX2" fmla="*/ 7846 w 10000"/>
                <a:gd name="connsiteY2" fmla="*/ 9996 h 10000"/>
                <a:gd name="connsiteX3" fmla="*/ 10000 w 10000"/>
                <a:gd name="connsiteY3" fmla="*/ 10000 h 10000"/>
                <a:gd name="connsiteX4" fmla="*/ 1915 w 10000"/>
                <a:gd name="connsiteY4" fmla="*/ 1028 h 10000"/>
                <a:gd name="connsiteX5" fmla="*/ 0 w 10000"/>
                <a:gd name="connsiteY5" fmla="*/ 0 h 10000"/>
                <a:gd name="connsiteX0" fmla="*/ 3126 w 11244"/>
                <a:gd name="connsiteY0" fmla="*/ 3718 h 10366"/>
                <a:gd name="connsiteX1" fmla="*/ 4512 w 11244"/>
                <a:gd name="connsiteY1" fmla="*/ 5150 h 10366"/>
                <a:gd name="connsiteX2" fmla="*/ 9090 w 11244"/>
                <a:gd name="connsiteY2" fmla="*/ 10362 h 10366"/>
                <a:gd name="connsiteX3" fmla="*/ 11244 w 11244"/>
                <a:gd name="connsiteY3" fmla="*/ 10366 h 10366"/>
                <a:gd name="connsiteX4" fmla="*/ 3159 w 11244"/>
                <a:gd name="connsiteY4" fmla="*/ 1394 h 10366"/>
                <a:gd name="connsiteX5" fmla="*/ 0 w 11244"/>
                <a:gd name="connsiteY5" fmla="*/ 0 h 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4" h="10366">
                  <a:moveTo>
                    <a:pt x="3126" y="3718"/>
                  </a:moveTo>
                  <a:lnTo>
                    <a:pt x="4512" y="5150"/>
                  </a:lnTo>
                  <a:cubicBezTo>
                    <a:pt x="6346" y="7199"/>
                    <a:pt x="8387" y="9768"/>
                    <a:pt x="9090" y="10362"/>
                  </a:cubicBezTo>
                  <a:lnTo>
                    <a:pt x="11244" y="10366"/>
                  </a:lnTo>
                  <a:cubicBezTo>
                    <a:pt x="8948" y="8326"/>
                    <a:pt x="5455" y="3434"/>
                    <a:pt x="3159" y="1394"/>
                  </a:cubicBezTo>
                  <a:cubicBezTo>
                    <a:pt x="1978" y="892"/>
                    <a:pt x="0" y="0"/>
                    <a:pt x="0" y="0"/>
                  </a:cubicBezTo>
                </a:path>
              </a:pathLst>
            </a:custGeom>
            <a:solidFill>
              <a:srgbClr val="FF3300">
                <a:alpha val="27000"/>
              </a:srgbClr>
            </a:solidFill>
            <a:ln w="28575" cmpd="sng">
              <a:solidFill>
                <a:srgbClr val="FF3300"/>
              </a:solidFill>
              <a:round/>
              <a:headEnd/>
              <a:tailEnd/>
            </a:ln>
            <a:effectLst/>
          </p:spPr>
          <p:txBody>
            <a:bodyPr/>
            <a:lstStyle/>
            <a:p>
              <a:endParaRPr lang="en-US"/>
            </a:p>
          </p:txBody>
        </p:sp>
      </p:grpSp>
      <p:sp>
        <p:nvSpPr>
          <p:cNvPr id="27" name="Text Box 5"/>
          <p:cNvSpPr txBox="1">
            <a:spLocks noChangeArrowheads="1"/>
          </p:cNvSpPr>
          <p:nvPr/>
        </p:nvSpPr>
        <p:spPr bwMode="auto">
          <a:xfrm>
            <a:off x="3165960" y="376673"/>
            <a:ext cx="15293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smtClean="0">
                <a:solidFill>
                  <a:srgbClr val="FF3300"/>
                </a:solidFill>
              </a:rPr>
              <a:t>MFCP-K-30</a:t>
            </a:r>
            <a:endParaRPr lang="en-US" altLang="en-US" sz="1400" b="1" dirty="0">
              <a:solidFill>
                <a:srgbClr val="FF3300"/>
              </a:solidFill>
            </a:endParaRPr>
          </a:p>
        </p:txBody>
      </p:sp>
      <p:grpSp>
        <p:nvGrpSpPr>
          <p:cNvPr id="28" name="Group 27"/>
          <p:cNvGrpSpPr/>
          <p:nvPr/>
        </p:nvGrpSpPr>
        <p:grpSpPr>
          <a:xfrm>
            <a:off x="61778" y="773113"/>
            <a:ext cx="2471737" cy="5244510"/>
            <a:chOff x="3017838" y="1057071"/>
            <a:chExt cx="2471737" cy="5244510"/>
          </a:xfrm>
        </p:grpSpPr>
        <p:sp>
          <p:nvSpPr>
            <p:cNvPr id="29" name="TextBox 28"/>
            <p:cNvSpPr txBox="1"/>
            <p:nvPr/>
          </p:nvSpPr>
          <p:spPr>
            <a:xfrm>
              <a:off x="4152856" y="4854981"/>
              <a:ext cx="932665" cy="369332"/>
            </a:xfrm>
            <a:prstGeom prst="rect">
              <a:avLst/>
            </a:prstGeom>
            <a:solidFill>
              <a:schemeClr val="bg1"/>
            </a:solidFill>
          </p:spPr>
          <p:txBody>
            <a:bodyPr wrap="square" rtlCol="0">
              <a:spAutoFit/>
            </a:bodyPr>
            <a:lstStyle/>
            <a:p>
              <a:r>
                <a:rPr lang="en-US" sz="900" b="0" dirty="0" smtClean="0">
                  <a:latin typeface="Calibri" panose="020F0502020204030204" pitchFamily="34" charset="0"/>
                </a:rPr>
                <a:t>Mersen ATDR 30A</a:t>
              </a:r>
              <a:endParaRPr lang="en-US" sz="900" b="0" dirty="0">
                <a:latin typeface="Calibri" panose="020F0502020204030204" pitchFamily="34" charset="0"/>
              </a:endParaRPr>
            </a:p>
          </p:txBody>
        </p:sp>
        <p:sp>
          <p:nvSpPr>
            <p:cNvPr id="30" name="TextBox 29"/>
            <p:cNvSpPr txBox="1"/>
            <p:nvPr/>
          </p:nvSpPr>
          <p:spPr>
            <a:xfrm>
              <a:off x="4152856" y="5741673"/>
              <a:ext cx="932665" cy="369332"/>
            </a:xfrm>
            <a:prstGeom prst="rect">
              <a:avLst/>
            </a:prstGeom>
            <a:solidFill>
              <a:schemeClr val="bg1"/>
            </a:solidFill>
          </p:spPr>
          <p:txBody>
            <a:bodyPr wrap="square" rtlCol="0">
              <a:spAutoFit/>
            </a:bodyPr>
            <a:lstStyle/>
            <a:p>
              <a:r>
                <a:rPr lang="en-US" sz="900" b="0" dirty="0" err="1" smtClean="0">
                  <a:latin typeface="Calibri" panose="020F0502020204030204" pitchFamily="34" charset="0"/>
                </a:rPr>
                <a:t>Sq</a:t>
              </a:r>
              <a:r>
                <a:rPr lang="en-US" sz="900" b="0" dirty="0" smtClean="0">
                  <a:latin typeface="Calibri" panose="020F0502020204030204" pitchFamily="34" charset="0"/>
                </a:rPr>
                <a:t> D ED 100/15A</a:t>
              </a:r>
              <a:endParaRPr lang="en-US" sz="900" b="0" dirty="0">
                <a:latin typeface="Calibri" panose="020F0502020204030204" pitchFamily="34" charset="0"/>
              </a:endParaRPr>
            </a:p>
          </p:txBody>
        </p:sp>
        <p:pic>
          <p:nvPicPr>
            <p:cNvPr id="3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88" t="14446" r="68133" b="5161"/>
            <a:stretch/>
          </p:blipFill>
          <p:spPr bwMode="auto">
            <a:xfrm>
              <a:off x="3017838" y="1057071"/>
              <a:ext cx="2439987" cy="524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bwMode="auto">
            <a:xfrm>
              <a:off x="3448050" y="3745706"/>
              <a:ext cx="1637471" cy="2365299"/>
            </a:xfrm>
            <a:prstGeom prst="rect">
              <a:avLst/>
            </a:prstGeom>
            <a:noFill/>
            <a:ln w="38100" cap="flat" cmpd="sng" algn="ctr">
              <a:solidFill>
                <a:srgbClr val="E84E0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3" name="Straight Connector 32"/>
            <p:cNvCxnSpPr/>
            <p:nvPr/>
          </p:nvCxnSpPr>
          <p:spPr bwMode="auto">
            <a:xfrm>
              <a:off x="4076874" y="4548981"/>
              <a:ext cx="1390476" cy="0"/>
            </a:xfrm>
            <a:prstGeom prst="line">
              <a:avLst/>
            </a:prstGeom>
            <a:solidFill>
              <a:srgbClr val="FF9900"/>
            </a:solidFill>
            <a:ln w="190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33"/>
            <p:cNvCxnSpPr/>
            <p:nvPr/>
          </p:nvCxnSpPr>
          <p:spPr bwMode="auto">
            <a:xfrm>
              <a:off x="5457825" y="3745706"/>
              <a:ext cx="0" cy="803275"/>
            </a:xfrm>
            <a:prstGeom prst="line">
              <a:avLst/>
            </a:prstGeom>
            <a:solidFill>
              <a:srgbClr val="FF9900"/>
            </a:solidFill>
            <a:ln w="190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Straight Connector 34"/>
            <p:cNvCxnSpPr/>
            <p:nvPr/>
          </p:nvCxnSpPr>
          <p:spPr bwMode="auto">
            <a:xfrm>
              <a:off x="5085521" y="3735123"/>
              <a:ext cx="381829" cy="0"/>
            </a:xfrm>
            <a:prstGeom prst="line">
              <a:avLst/>
            </a:prstGeom>
            <a:solidFill>
              <a:srgbClr val="FF9900"/>
            </a:solidFill>
            <a:ln w="190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TextBox 35"/>
            <p:cNvSpPr txBox="1"/>
            <p:nvPr/>
          </p:nvSpPr>
          <p:spPr>
            <a:xfrm>
              <a:off x="4152856" y="4956930"/>
              <a:ext cx="914400" cy="230832"/>
            </a:xfrm>
            <a:prstGeom prst="rect">
              <a:avLst/>
            </a:prstGeom>
            <a:solidFill>
              <a:srgbClr val="FFFFFF"/>
            </a:solidFill>
          </p:spPr>
          <p:txBody>
            <a:bodyPr wrap="square" rtlCol="0">
              <a:spAutoFit/>
            </a:bodyPr>
            <a:lstStyle/>
            <a:p>
              <a:pPr algn="l"/>
              <a:r>
                <a:rPr lang="en-US" sz="900" dirty="0" smtClean="0">
                  <a:solidFill>
                    <a:srgbClr val="7030A0"/>
                  </a:solidFill>
                  <a:latin typeface="Franklin Gothic Book" panose="020B0503020102020204" pitchFamily="34" charset="0"/>
                </a:rPr>
                <a:t>ATDR-30    </a:t>
              </a:r>
              <a:r>
                <a:rPr lang="en-US" sz="800" dirty="0" smtClean="0">
                  <a:solidFill>
                    <a:srgbClr val="7030A0"/>
                  </a:solidFill>
                  <a:latin typeface="Franklin Gothic Book" panose="020B0503020102020204" pitchFamily="34" charset="0"/>
                </a:rPr>
                <a:t>  </a:t>
              </a:r>
              <a:endParaRPr lang="en-US" sz="800" dirty="0">
                <a:solidFill>
                  <a:srgbClr val="7030A0"/>
                </a:solidFill>
                <a:latin typeface="Franklin Gothic Book" panose="020B0503020102020204" pitchFamily="34" charset="0"/>
              </a:endParaRPr>
            </a:p>
          </p:txBody>
        </p:sp>
        <p:sp>
          <p:nvSpPr>
            <p:cNvPr id="37" name="TextBox 36"/>
            <p:cNvSpPr txBox="1"/>
            <p:nvPr/>
          </p:nvSpPr>
          <p:spPr>
            <a:xfrm>
              <a:off x="4152856" y="5597310"/>
              <a:ext cx="457200" cy="338554"/>
            </a:xfrm>
            <a:prstGeom prst="rect">
              <a:avLst/>
            </a:prstGeom>
            <a:solidFill>
              <a:schemeClr val="bg1"/>
            </a:solid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38" name="Rectangle 38"/>
            <p:cNvSpPr txBox="1">
              <a:spLocks noChangeArrowheads="1"/>
            </p:cNvSpPr>
            <p:nvPr/>
          </p:nvSpPr>
          <p:spPr bwMode="auto">
            <a:xfrm>
              <a:off x="3037736" y="1057071"/>
              <a:ext cx="2451839" cy="552450"/>
            </a:xfrm>
            <a:prstGeom prst="rect">
              <a:avLst/>
            </a:prstGeom>
            <a:solidFill>
              <a:schemeClr val="bg1"/>
            </a:solidFill>
            <a:ln>
              <a:noFill/>
            </a:ln>
            <a:effectLst/>
            <a:extLst/>
          </p:spPr>
          <p:txBody>
            <a:bodyPr/>
            <a:lstStyle>
              <a:lvl1pPr algn="l" rtl="0" eaLnBrk="0" fontAlgn="base" hangingPunct="0">
                <a:spcBef>
                  <a:spcPct val="0"/>
                </a:spcBef>
                <a:spcAft>
                  <a:spcPct val="0"/>
                </a:spcAft>
                <a:defRPr sz="2800" b="1">
                  <a:solidFill>
                    <a:srgbClr val="EC741B"/>
                  </a:solidFill>
                  <a:latin typeface="+mj-lt"/>
                  <a:ea typeface="+mj-ea"/>
                  <a:cs typeface="+mj-cs"/>
                </a:defRPr>
              </a:lvl1pPr>
              <a:lvl2pPr algn="l" rtl="0" eaLnBrk="0" fontAlgn="base" hangingPunct="0">
                <a:spcBef>
                  <a:spcPct val="0"/>
                </a:spcBef>
                <a:spcAft>
                  <a:spcPct val="0"/>
                </a:spcAft>
                <a:defRPr sz="2800" b="1">
                  <a:solidFill>
                    <a:srgbClr val="EC741B"/>
                  </a:solidFill>
                  <a:latin typeface="Arial" charset="0"/>
                  <a:cs typeface="Times New Roman" pitchFamily="18" charset="0"/>
                </a:defRPr>
              </a:lvl2pPr>
              <a:lvl3pPr algn="l" rtl="0" eaLnBrk="0" fontAlgn="base" hangingPunct="0">
                <a:spcBef>
                  <a:spcPct val="0"/>
                </a:spcBef>
                <a:spcAft>
                  <a:spcPct val="0"/>
                </a:spcAft>
                <a:defRPr sz="2800" b="1">
                  <a:solidFill>
                    <a:srgbClr val="EC741B"/>
                  </a:solidFill>
                  <a:latin typeface="Arial" charset="0"/>
                  <a:cs typeface="Times New Roman" pitchFamily="18" charset="0"/>
                </a:defRPr>
              </a:lvl3pPr>
              <a:lvl4pPr algn="l" rtl="0" eaLnBrk="0" fontAlgn="base" hangingPunct="0">
                <a:spcBef>
                  <a:spcPct val="0"/>
                </a:spcBef>
                <a:spcAft>
                  <a:spcPct val="0"/>
                </a:spcAft>
                <a:defRPr sz="2800" b="1">
                  <a:solidFill>
                    <a:srgbClr val="EC741B"/>
                  </a:solidFill>
                  <a:latin typeface="Arial" charset="0"/>
                  <a:cs typeface="Times New Roman" pitchFamily="18" charset="0"/>
                </a:defRPr>
              </a:lvl4pPr>
              <a:lvl5pPr algn="l" rtl="0" eaLnBrk="0" fontAlgn="base" hangingPunct="0">
                <a:spcBef>
                  <a:spcPct val="0"/>
                </a:spcBef>
                <a:spcAft>
                  <a:spcPct val="0"/>
                </a:spcAft>
                <a:defRPr sz="2800" b="1">
                  <a:solidFill>
                    <a:srgbClr val="EC741B"/>
                  </a:solidFill>
                  <a:latin typeface="Arial" charset="0"/>
                  <a:cs typeface="Times New Roman" pitchFamily="18" charset="0"/>
                </a:defRPr>
              </a:lvl5pPr>
              <a:lvl6pPr marL="457200" algn="l" rtl="0" fontAlgn="base">
                <a:spcBef>
                  <a:spcPct val="0"/>
                </a:spcBef>
                <a:spcAft>
                  <a:spcPct val="0"/>
                </a:spcAft>
                <a:defRPr sz="2800" b="1">
                  <a:solidFill>
                    <a:srgbClr val="EC741B"/>
                  </a:solidFill>
                  <a:latin typeface="Arial" charset="0"/>
                  <a:cs typeface="Times New Roman" pitchFamily="18" charset="0"/>
                </a:defRPr>
              </a:lvl6pPr>
              <a:lvl7pPr marL="914400" algn="l" rtl="0" fontAlgn="base">
                <a:spcBef>
                  <a:spcPct val="0"/>
                </a:spcBef>
                <a:spcAft>
                  <a:spcPct val="0"/>
                </a:spcAft>
                <a:defRPr sz="2800" b="1">
                  <a:solidFill>
                    <a:srgbClr val="EC741B"/>
                  </a:solidFill>
                  <a:latin typeface="Arial" charset="0"/>
                  <a:cs typeface="Times New Roman" pitchFamily="18" charset="0"/>
                </a:defRPr>
              </a:lvl7pPr>
              <a:lvl8pPr marL="1371600" algn="l" rtl="0" fontAlgn="base">
                <a:spcBef>
                  <a:spcPct val="0"/>
                </a:spcBef>
                <a:spcAft>
                  <a:spcPct val="0"/>
                </a:spcAft>
                <a:defRPr sz="2800" b="1">
                  <a:solidFill>
                    <a:srgbClr val="EC741B"/>
                  </a:solidFill>
                  <a:latin typeface="Arial" charset="0"/>
                  <a:cs typeface="Times New Roman" pitchFamily="18" charset="0"/>
                </a:defRPr>
              </a:lvl8pPr>
              <a:lvl9pPr marL="1828800" algn="l" rtl="0" fontAlgn="base">
                <a:spcBef>
                  <a:spcPct val="0"/>
                </a:spcBef>
                <a:spcAft>
                  <a:spcPct val="0"/>
                </a:spcAft>
                <a:defRPr sz="2800" b="1">
                  <a:solidFill>
                    <a:srgbClr val="EC741B"/>
                  </a:solidFill>
                  <a:latin typeface="Arial" charset="0"/>
                  <a:cs typeface="Times New Roman" pitchFamily="18" charset="0"/>
                </a:defRPr>
              </a:lvl9pPr>
            </a:lstStyle>
            <a:p>
              <a:pPr eaLnBrk="1" hangingPunct="1">
                <a:defRPr/>
              </a:pPr>
              <a:r>
                <a:rPr lang="en-US" altLang="en-US" dirty="0" smtClean="0">
                  <a:solidFill>
                    <a:srgbClr val="E84E0F"/>
                  </a:solidFill>
                </a:rPr>
                <a:t>T-C Curves</a:t>
              </a:r>
              <a:endParaRPr lang="fr-FR" altLang="en-US" kern="0" dirty="0" smtClean="0">
                <a:solidFill>
                  <a:srgbClr val="E84E0F"/>
                </a:solidFill>
              </a:endParaRPr>
            </a:p>
          </p:txBody>
        </p:sp>
        <p:pic>
          <p:nvPicPr>
            <p:cNvPr id="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87" y="5590960"/>
              <a:ext cx="8953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199" y="4854981"/>
              <a:ext cx="8191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3058778" y="6297141"/>
            <a:ext cx="4010025" cy="230832"/>
          </a:xfrm>
          <a:prstGeom prst="rect">
            <a:avLst/>
          </a:prstGeom>
          <a:noFill/>
        </p:spPr>
        <p:txBody>
          <a:bodyPr wrap="square" rtlCol="0">
            <a:spAutoFit/>
          </a:bodyPr>
          <a:lstStyle/>
          <a:p>
            <a:r>
              <a:rPr lang="en-US" sz="900" dirty="0" smtClean="0"/>
              <a:t>Curves courtesy of </a:t>
            </a:r>
            <a:r>
              <a:rPr lang="en-US" sz="900" dirty="0" err="1" smtClean="0"/>
              <a:t>EasyPower</a:t>
            </a:r>
            <a:endParaRPr lang="en-US" sz="900" dirty="0"/>
          </a:p>
        </p:txBody>
      </p:sp>
    </p:spTree>
    <p:extLst>
      <p:ext uri="{BB962C8B-B14F-4D97-AF65-F5344CB8AC3E}">
        <p14:creationId xmlns:p14="http://schemas.microsoft.com/office/powerpoint/2010/main" val="4275959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01059"/>
                                        </p:tgtEl>
                                      </p:cBhvr>
                                    </p:animEffect>
                                    <p:set>
                                      <p:cBhvr>
                                        <p:cTn id="7" dur="1" fill="hold">
                                          <p:stCondLst>
                                            <p:cond delay="499"/>
                                          </p:stCondLst>
                                        </p:cTn>
                                        <p:tgtEl>
                                          <p:spTgt spid="301059"/>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xit" presetSubtype="0" fill="hold" grpId="1"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301061"/>
                                        </p:tgtEl>
                                      </p:cBhvr>
                                    </p:animEffect>
                                    <p:set>
                                      <p:cBhvr>
                                        <p:cTn id="19" dur="1" fill="hold">
                                          <p:stCondLst>
                                            <p:cond delay="499"/>
                                          </p:stCondLst>
                                        </p:cTn>
                                        <p:tgtEl>
                                          <p:spTgt spid="301061"/>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1"/>
      <p:bldP spid="10" grpId="1" animBg="1"/>
      <p:bldP spid="11" grpId="0" animBg="1"/>
      <p:bldP spid="12" grpId="0" animBg="1"/>
      <p:bldP spid="13" grpId="1"/>
      <p:bldP spid="14" grpId="0" autoUpdateAnimBg="0"/>
      <p:bldP spid="15" grpId="0" autoUpdateAnimBg="0"/>
      <p:bldP spid="16" grpId="0" autoUpdateAnimBg="0"/>
      <p:bldP spid="301059" grpId="1" animBg="1"/>
      <p:bldP spid="2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PT-Corporate-Template">
  <a:themeElements>
    <a:clrScheme name="Mersen Colors">
      <a:dk1>
        <a:srgbClr val="517485"/>
      </a:dk1>
      <a:lt1>
        <a:sysClr val="window" lastClr="FFFFFF"/>
      </a:lt1>
      <a:dk2>
        <a:srgbClr val="96A9B1"/>
      </a:dk2>
      <a:lt2>
        <a:srgbClr val="CAD4D8"/>
      </a:lt2>
      <a:accent1>
        <a:srgbClr val="517485"/>
      </a:accent1>
      <a:accent2>
        <a:srgbClr val="008ED5"/>
      </a:accent2>
      <a:accent3>
        <a:srgbClr val="4E55A2"/>
      </a:accent3>
      <a:accent4>
        <a:srgbClr val="E84E0F"/>
      </a:accent4>
      <a:accent5>
        <a:srgbClr val="65B32E"/>
      </a:accent5>
      <a:accent6>
        <a:srgbClr val="C24F97"/>
      </a:accent6>
      <a:hlink>
        <a:srgbClr val="0000FF"/>
      </a:hlink>
      <a:folHlink>
        <a:srgbClr val="800080"/>
      </a:folHlink>
    </a:clrScheme>
    <a:fontScheme name="Soloc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33408</TotalTime>
  <Words>1106</Words>
  <Application>Microsoft Office PowerPoint</Application>
  <PresentationFormat>On-screen Show (4:3)</PresentationFormat>
  <Paragraphs>195</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PPT-Corporate-Template</vt:lpstr>
      <vt:lpstr>think-cell Slide</vt:lpstr>
      <vt:lpstr>Bitmap Image</vt:lpstr>
      <vt:lpstr>Mersen’s Fused Coordination Panelboard</vt:lpstr>
      <vt:lpstr>Agenda</vt:lpstr>
      <vt:lpstr>What is Selective Coordination?</vt:lpstr>
      <vt:lpstr>What is Selective Coordination?</vt:lpstr>
      <vt:lpstr>What is Selective Coordination?</vt:lpstr>
      <vt:lpstr>Why is it needed?</vt:lpstr>
      <vt:lpstr>Introducing MFCP!</vt:lpstr>
      <vt:lpstr>Ultra-Safe® Fuseholders (SC)  15A – 30A   -&gt; ATDR30 35A – 60A   -&gt; AJT60 70A – 100A -&gt; AJT100</vt:lpstr>
      <vt:lpstr>PowerPoint Presentation</vt:lpstr>
      <vt:lpstr>PowerPoint Presentation</vt:lpstr>
      <vt:lpstr>Selective Coordination Made Easy</vt:lpstr>
      <vt:lpstr>Selective Coordination Made Easy</vt:lpstr>
      <vt:lpstr>Introducing MFCP!</vt:lpstr>
      <vt:lpstr>Customer Benefits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Donald W. Dew</dc:creator>
  <cp:lastModifiedBy>Mersen</cp:lastModifiedBy>
  <cp:revision>394</cp:revision>
  <cp:lastPrinted>2015-12-07T17:18:46Z</cp:lastPrinted>
  <dcterms:created xsi:type="dcterms:W3CDTF">2007-01-04T10:35:50Z</dcterms:created>
  <dcterms:modified xsi:type="dcterms:W3CDTF">2017-10-17T15:46:42Z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Mersen Electrical Protectionv9</vt:lpwstr>
  </property>
  <property fmtid="{D5CDD505-2E9C-101B-9397-08002B2CF9AE}" pid="4" name="ArticulateGUID">
    <vt:lpwstr>DAABABCB-D5BF-4164-AA25-4B8019AEB8BF</vt:lpwstr>
  </property>
  <property fmtid="{D5CDD505-2E9C-101B-9397-08002B2CF9AE}" pid="5" name="ArticulateProjectFull">
    <vt:lpwstr>C:\Documents and Settings\ntimmons\Desktop\Mersen-PPT-Template.ppta</vt:lpwstr>
  </property>
</Properties>
</file>